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 id="2147483733" r:id="rId2"/>
  </p:sldMasterIdLst>
  <p:notesMasterIdLst>
    <p:notesMasterId r:id="rId92"/>
  </p:notesMasterIdLst>
  <p:handoutMasterIdLst>
    <p:handoutMasterId r:id="rId93"/>
  </p:handoutMasterIdLst>
  <p:sldIdLst>
    <p:sldId id="260" r:id="rId3"/>
    <p:sldId id="269" r:id="rId4"/>
    <p:sldId id="334" r:id="rId5"/>
    <p:sldId id="358" r:id="rId6"/>
    <p:sldId id="357" r:id="rId7"/>
    <p:sldId id="361" r:id="rId8"/>
    <p:sldId id="389" r:id="rId9"/>
    <p:sldId id="359" r:id="rId10"/>
    <p:sldId id="360" r:id="rId11"/>
    <p:sldId id="401" r:id="rId12"/>
    <p:sldId id="362" r:id="rId13"/>
    <p:sldId id="363" r:id="rId14"/>
    <p:sldId id="364" r:id="rId15"/>
    <p:sldId id="365" r:id="rId16"/>
    <p:sldId id="366" r:id="rId17"/>
    <p:sldId id="402" r:id="rId18"/>
    <p:sldId id="367" r:id="rId19"/>
    <p:sldId id="368" r:id="rId20"/>
    <p:sldId id="403" r:id="rId21"/>
    <p:sldId id="369" r:id="rId22"/>
    <p:sldId id="346" r:id="rId23"/>
    <p:sldId id="347" r:id="rId24"/>
    <p:sldId id="270" r:id="rId25"/>
    <p:sldId id="370" r:id="rId26"/>
    <p:sldId id="371" r:id="rId27"/>
    <p:sldId id="372" r:id="rId28"/>
    <p:sldId id="288" r:id="rId29"/>
    <p:sldId id="373" r:id="rId30"/>
    <p:sldId id="272" r:id="rId31"/>
    <p:sldId id="273" r:id="rId32"/>
    <p:sldId id="350" r:id="rId33"/>
    <p:sldId id="274" r:id="rId34"/>
    <p:sldId id="351" r:id="rId35"/>
    <p:sldId id="374" r:id="rId36"/>
    <p:sldId id="281" r:id="rId37"/>
    <p:sldId id="338" r:id="rId38"/>
    <p:sldId id="339" r:id="rId39"/>
    <p:sldId id="375" r:id="rId40"/>
    <p:sldId id="327" r:id="rId41"/>
    <p:sldId id="276" r:id="rId42"/>
    <p:sldId id="277" r:id="rId43"/>
    <p:sldId id="340" r:id="rId44"/>
    <p:sldId id="352" r:id="rId45"/>
    <p:sldId id="341" r:id="rId46"/>
    <p:sldId id="342" r:id="rId47"/>
    <p:sldId id="308" r:id="rId48"/>
    <p:sldId id="278" r:id="rId49"/>
    <p:sldId id="356" r:id="rId50"/>
    <p:sldId id="279" r:id="rId51"/>
    <p:sldId id="284" r:id="rId52"/>
    <p:sldId id="353" r:id="rId53"/>
    <p:sldId id="283" r:id="rId54"/>
    <p:sldId id="286" r:id="rId55"/>
    <p:sldId id="287" r:id="rId56"/>
    <p:sldId id="290" r:id="rId57"/>
    <p:sldId id="390" r:id="rId58"/>
    <p:sldId id="391" r:id="rId59"/>
    <p:sldId id="376" r:id="rId60"/>
    <p:sldId id="379" r:id="rId61"/>
    <p:sldId id="381" r:id="rId62"/>
    <p:sldId id="384" r:id="rId63"/>
    <p:sldId id="380" r:id="rId64"/>
    <p:sldId id="382" r:id="rId65"/>
    <p:sldId id="394" r:id="rId66"/>
    <p:sldId id="383" r:id="rId67"/>
    <p:sldId id="377" r:id="rId68"/>
    <p:sldId id="393" r:id="rId69"/>
    <p:sldId id="301" r:id="rId70"/>
    <p:sldId id="303" r:id="rId71"/>
    <p:sldId id="329" r:id="rId72"/>
    <p:sldId id="395" r:id="rId73"/>
    <p:sldId id="396" r:id="rId74"/>
    <p:sldId id="305" r:id="rId75"/>
    <p:sldId id="306" r:id="rId76"/>
    <p:sldId id="397" r:id="rId77"/>
    <p:sldId id="399" r:id="rId78"/>
    <p:sldId id="400" r:id="rId79"/>
    <p:sldId id="398" r:id="rId80"/>
    <p:sldId id="354" r:id="rId81"/>
    <p:sldId id="307" r:id="rId82"/>
    <p:sldId id="388" r:id="rId83"/>
    <p:sldId id="311" r:id="rId84"/>
    <p:sldId id="312" r:id="rId85"/>
    <p:sldId id="313" r:id="rId86"/>
    <p:sldId id="316" r:id="rId87"/>
    <p:sldId id="314" r:id="rId88"/>
    <p:sldId id="315" r:id="rId89"/>
    <p:sldId id="323" r:id="rId90"/>
    <p:sldId id="378" r:id="rId91"/>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autoAdjust="0"/>
    <p:restoredTop sz="83333"/>
  </p:normalViewPr>
  <p:slideViewPr>
    <p:cSldViewPr snapToGrid="0" snapToObjects="1">
      <p:cViewPr varScale="1">
        <p:scale>
          <a:sx n="88" d="100"/>
          <a:sy n="88" d="100"/>
        </p:scale>
        <p:origin x="1120"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7/9/21</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Stock Image</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use an XML viewer to help diagnose formatting errors such as a web browser</a:t>
            </a:r>
          </a:p>
        </p:txBody>
      </p:sp>
      <p:sp>
        <p:nvSpPr>
          <p:cNvPr id="4" name="Slide Number Placeholder 3"/>
          <p:cNvSpPr>
            <a:spLocks noGrp="1"/>
          </p:cNvSpPr>
          <p:nvPr>
            <p:ph type="sldNum" sz="quarter" idx="5"/>
          </p:nvPr>
        </p:nvSpPr>
        <p:spPr/>
        <p:txBody>
          <a:bodyPr/>
          <a:lstStyle/>
          <a:p>
            <a:fld id="{710104DB-87CA-D64F-AB86-DB2520DDF5D7}" type="slidenum">
              <a:rPr lang="en-US" smtClean="0"/>
              <a:t>69</a:t>
            </a:fld>
            <a:endParaRPr lang="en-US"/>
          </a:p>
        </p:txBody>
      </p:sp>
    </p:spTree>
    <p:extLst>
      <p:ext uri="{BB962C8B-B14F-4D97-AF65-F5344CB8AC3E}">
        <p14:creationId xmlns:p14="http://schemas.microsoft.com/office/powerpoint/2010/main" val="1676231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have a calibration failure without a solver failure and vice versa.</a:t>
            </a:r>
          </a:p>
        </p:txBody>
      </p:sp>
      <p:sp>
        <p:nvSpPr>
          <p:cNvPr id="4" name="Slide Number Placeholder 3"/>
          <p:cNvSpPr>
            <a:spLocks noGrp="1"/>
          </p:cNvSpPr>
          <p:nvPr>
            <p:ph type="sldNum" sz="quarter" idx="5"/>
          </p:nvPr>
        </p:nvSpPr>
        <p:spPr/>
        <p:txBody>
          <a:bodyPr/>
          <a:lstStyle/>
          <a:p>
            <a:fld id="{710104DB-87CA-D64F-AB86-DB2520DDF5D7}" type="slidenum">
              <a:rPr lang="en-US" smtClean="0"/>
              <a:t>72</a:t>
            </a:fld>
            <a:endParaRPr lang="en-US"/>
          </a:p>
        </p:txBody>
      </p:sp>
    </p:spTree>
    <p:extLst>
      <p:ext uri="{BB962C8B-B14F-4D97-AF65-F5344CB8AC3E}">
        <p14:creationId xmlns:p14="http://schemas.microsoft.com/office/powerpoint/2010/main" val="98430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download the release package, the xml files will come pre-built</a:t>
            </a:r>
          </a:p>
          <a:p>
            <a:endParaRPr lang="en-US" dirty="0"/>
          </a:p>
          <a:p>
            <a:r>
              <a:rPr lang="en-US" dirty="0"/>
              <a:t>Note: Need to install the package with dependencies:</a:t>
            </a:r>
          </a:p>
          <a:p>
            <a:r>
              <a:rPr lang="en-US" dirty="0"/>
              <a:t>&gt; </a:t>
            </a:r>
            <a:r>
              <a:rPr lang="en-US" dirty="0" err="1"/>
              <a:t>install.packages</a:t>
            </a:r>
            <a:r>
              <a:rPr lang="en-US" dirty="0"/>
              <a:t>(“</a:t>
            </a:r>
            <a:r>
              <a:rPr lang="en-US" dirty="0" err="1"/>
              <a:t>devtools</a:t>
            </a:r>
            <a:r>
              <a:rPr lang="en-US" dirty="0"/>
              <a:t>”)</a:t>
            </a:r>
          </a:p>
          <a:p>
            <a:r>
              <a:rPr lang="en-US" dirty="0"/>
              <a:t>&gt; </a:t>
            </a:r>
            <a:r>
              <a:rPr lang="en-US" dirty="0" err="1"/>
              <a:t>devtools</a:t>
            </a:r>
            <a:r>
              <a:rPr lang="en-US" dirty="0"/>
              <a:t>::</a:t>
            </a:r>
            <a:r>
              <a:rPr lang="en-US" dirty="0" err="1"/>
              <a:t>install_deps</a:t>
            </a:r>
            <a:r>
              <a:rPr lang="en-US" dirty="0"/>
              <a:t>()</a:t>
            </a:r>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266392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385700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very first time you open the </a:t>
            </a:r>
            <a:r>
              <a:rPr lang="en-US" dirty="0" err="1"/>
              <a:t>ModelIntefface</a:t>
            </a:r>
            <a:r>
              <a:rPr lang="en-US" dirty="0"/>
              <a:t> + XML DB it will ask you:</a:t>
            </a:r>
          </a:p>
          <a:p>
            <a:pPr marL="228600" indent="-228600">
              <a:buAutoNum type="arabicParenR"/>
            </a:pPr>
            <a:r>
              <a:rPr lang="en-US" dirty="0"/>
              <a:t>For the output DB as usually</a:t>
            </a:r>
          </a:p>
          <a:p>
            <a:pPr marL="228600" indent="-228600">
              <a:buAutoNum type="arabicParenR"/>
            </a:pPr>
            <a:r>
              <a:rPr lang="en-US" dirty="0"/>
              <a:t>The query file to use, which is in output/queries/</a:t>
            </a:r>
            <a:r>
              <a:rPr lang="en-US" dirty="0" err="1"/>
              <a:t>Main_queries.xml</a:t>
            </a:r>
            <a:endParaRPr lang="en-US" dirty="0"/>
          </a:p>
          <a:p>
            <a:pPr marL="228600" indent="-228600">
              <a:buAutoNum type="arabicParenR"/>
            </a:pPr>
            <a:endParaRPr lang="en-US" dirty="0"/>
          </a:p>
          <a:p>
            <a:pPr marL="228600" indent="-228600">
              <a:buAutoNum type="arabicParenR"/>
            </a:pPr>
            <a:r>
              <a:rPr lang="en-US" dirty="0"/>
              <a:t>Note on Mac, it does not include the labels to tell you which it is looking for so users will need to remember the order</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23</a:t>
            </a:fld>
            <a:endParaRPr lang="en-US"/>
          </a:p>
        </p:txBody>
      </p:sp>
    </p:spTree>
    <p:extLst>
      <p:ext uri="{BB962C8B-B14F-4D97-AF65-F5344CB8AC3E}">
        <p14:creationId xmlns:p14="http://schemas.microsoft.com/office/powerpoint/2010/main" val="1412315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p>
        </p:txBody>
      </p:sp>
      <p:sp>
        <p:nvSpPr>
          <p:cNvPr id="4" name="Slide Number Placeholder 3"/>
          <p:cNvSpPr>
            <a:spLocks noGrp="1"/>
          </p:cNvSpPr>
          <p:nvPr>
            <p:ph type="sldNum" sz="quarter" idx="5"/>
          </p:nvPr>
        </p:nvSpPr>
        <p:spPr/>
        <p:txBody>
          <a:bodyPr/>
          <a:lstStyle/>
          <a:p>
            <a:fld id="{710104DB-87CA-D64F-AB86-DB2520DDF5D7}" type="slidenum">
              <a:rPr lang="en-US" smtClean="0"/>
              <a:t>27</a:t>
            </a:fld>
            <a:endParaRPr lang="en-US"/>
          </a:p>
        </p:txBody>
      </p:sp>
    </p:spTree>
    <p:extLst>
      <p:ext uri="{BB962C8B-B14F-4D97-AF65-F5344CB8AC3E}">
        <p14:creationId xmlns:p14="http://schemas.microsoft.com/office/powerpoint/2010/main" val="378117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is enormous – 60MB</a:t>
            </a:r>
          </a:p>
        </p:txBody>
      </p:sp>
      <p:sp>
        <p:nvSpPr>
          <p:cNvPr id="4" name="Slide Number Placeholder 3"/>
          <p:cNvSpPr>
            <a:spLocks noGrp="1"/>
          </p:cNvSpPr>
          <p:nvPr>
            <p:ph type="sldNum" sz="quarter" idx="5"/>
          </p:nvPr>
        </p:nvSpPr>
        <p:spPr/>
        <p:txBody>
          <a:bodyPr/>
          <a:lstStyle/>
          <a:p>
            <a:fld id="{710104DB-87CA-D64F-AB86-DB2520DDF5D7}" type="slidenum">
              <a:rPr lang="en-US" smtClean="0"/>
              <a:t>37</a:t>
            </a:fld>
            <a:endParaRPr lang="en-US"/>
          </a:p>
        </p:txBody>
      </p:sp>
    </p:spTree>
    <p:extLst>
      <p:ext uri="{BB962C8B-B14F-4D97-AF65-F5344CB8AC3E}">
        <p14:creationId xmlns:p14="http://schemas.microsoft.com/office/powerpoint/2010/main" val="4293424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these files are SSP-specific and should only be used in that context</a:t>
            </a:r>
          </a:p>
        </p:txBody>
      </p:sp>
      <p:sp>
        <p:nvSpPr>
          <p:cNvPr id="4" name="Slide Number Placeholder 3"/>
          <p:cNvSpPr>
            <a:spLocks noGrp="1"/>
          </p:cNvSpPr>
          <p:nvPr>
            <p:ph type="sldNum" sz="quarter" idx="5"/>
          </p:nvPr>
        </p:nvSpPr>
        <p:spPr/>
        <p:txBody>
          <a:bodyPr/>
          <a:lstStyle/>
          <a:p>
            <a:fld id="{710104DB-87CA-D64F-AB86-DB2520DDF5D7}" type="slidenum">
              <a:rPr lang="en-US" smtClean="0"/>
              <a:t>51</a:t>
            </a:fld>
            <a:endParaRPr lang="en-US"/>
          </a:p>
        </p:txBody>
      </p:sp>
    </p:spTree>
    <p:extLst>
      <p:ext uri="{BB962C8B-B14F-4D97-AF65-F5344CB8AC3E}">
        <p14:creationId xmlns:p14="http://schemas.microsoft.com/office/powerpoint/2010/main" val="4123343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58</a:t>
            </a:fld>
            <a:endParaRPr lang="en-US"/>
          </a:p>
        </p:txBody>
      </p:sp>
    </p:spTree>
    <p:extLst>
      <p:ext uri="{BB962C8B-B14F-4D97-AF65-F5344CB8AC3E}">
        <p14:creationId xmlns:p14="http://schemas.microsoft.com/office/powerpoint/2010/main" val="143023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822D4A5-A4E8-8C4C-9063-8E2B4DC49F3E}" type="datetime1">
              <a:rPr lang="en-US" smtClean="0"/>
              <a:pPr>
                <a:defRPr/>
              </a:pPr>
              <a:t>7/9/21</a:t>
            </a:fld>
            <a:endParaRPr lang="en-US"/>
          </a:p>
        </p:txBody>
      </p:sp>
      <p:sp>
        <p:nvSpPr>
          <p:cNvPr id="5" name="Slide Number Placeholder 4"/>
          <p:cNvSpPr>
            <a:spLocks noGrp="1"/>
          </p:cNvSpPr>
          <p:nvPr>
            <p:ph type="sldNum" sz="quarter" idx="11"/>
          </p:nvPr>
        </p:nvSpPr>
        <p:spPr/>
        <p:txBody>
          <a:bodyPr/>
          <a:lstStyle/>
          <a:p>
            <a:pPr>
              <a:defRPr/>
            </a:pPr>
            <a:fld id="{DDA5D5FF-3B82-AA4B-8B0A-F4A0AD949CAC}" type="slidenum">
              <a:rPr lang="en-US" smtClean="0"/>
              <a:pPr>
                <a:defRPr/>
              </a:pPr>
              <a:t>68</a:t>
            </a:fld>
            <a:endParaRPr lang="en-US"/>
          </a:p>
        </p:txBody>
      </p:sp>
    </p:spTree>
    <p:extLst>
      <p:ext uri="{BB962C8B-B14F-4D97-AF65-F5344CB8AC3E}">
        <p14:creationId xmlns:p14="http://schemas.microsoft.com/office/powerpoint/2010/main" val="2026250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July 9, 2021</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descr="Title_Background.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Title_Footer.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172200"/>
            <a:ext cx="14630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PNNL_Logo.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roudly_Operated_by_Battelle_Onyx.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ctrTitle"/>
          </p:nvPr>
        </p:nvSpPr>
        <p:spPr>
          <a:xfrm>
            <a:off x="751840" y="2198370"/>
            <a:ext cx="13139421" cy="1087756"/>
          </a:xfrm>
        </p:spPr>
        <p:txBody>
          <a:bodyPr lIns="91440" tIns="45720" rIns="91440" bIns="45720"/>
          <a:lstStyle>
            <a:lvl1pPr>
              <a:defRPr sz="4800">
                <a:solidFill>
                  <a:srgbClr val="C97A00"/>
                </a:solidFill>
              </a:defRPr>
            </a:lvl1pPr>
          </a:lstStyle>
          <a:p>
            <a:r>
              <a:rPr lang="en-US"/>
              <a:t>Click to edit Master title style</a:t>
            </a:r>
          </a:p>
        </p:txBody>
      </p:sp>
      <p:sp>
        <p:nvSpPr>
          <p:cNvPr id="23555" name="Rectangle 3"/>
          <p:cNvSpPr>
            <a:spLocks noGrp="1" noChangeArrowheads="1"/>
          </p:cNvSpPr>
          <p:nvPr>
            <p:ph type="subTitle" idx="1"/>
          </p:nvPr>
        </p:nvSpPr>
        <p:spPr>
          <a:xfrm>
            <a:off x="754381" y="3568066"/>
            <a:ext cx="13134339" cy="2735580"/>
          </a:xfrm>
        </p:spPr>
        <p:txBody>
          <a:bodyPr lIns="91440" tIns="45720" rIns="91440" bIns="45720"/>
          <a:lstStyle>
            <a:lvl1pPr marL="0" indent="0">
              <a:defRPr/>
            </a:lvl1pPr>
          </a:lstStyle>
          <a:p>
            <a:r>
              <a:rPr lang="en-US"/>
              <a:t>Click to edit Master subtitle style</a:t>
            </a:r>
          </a:p>
        </p:txBody>
      </p:sp>
      <p:sp>
        <p:nvSpPr>
          <p:cNvPr id="8" name="Slide Number Placeholder 6"/>
          <p:cNvSpPr>
            <a:spLocks noGrp="1"/>
          </p:cNvSpPr>
          <p:nvPr>
            <p:ph type="sldNum" sz="quarter" idx="10"/>
          </p:nvPr>
        </p:nvSpPr>
        <p:spPr>
          <a:xfrm>
            <a:off x="180342" y="7780021"/>
            <a:ext cx="815339" cy="438150"/>
          </a:xfrm>
        </p:spPr>
        <p:txBody>
          <a:bodyPr/>
          <a:lstStyle>
            <a:lvl1pPr>
              <a:defRPr/>
            </a:lvl1pPr>
          </a:lstStyle>
          <a:p>
            <a:pPr>
              <a:defRPr/>
            </a:pPr>
            <a:fld id="{0CDA10D3-5884-134B-8C67-66C50D233CE5}" type="slidenum">
              <a:rPr lang="en-US"/>
              <a:pPr>
                <a:defRPr/>
              </a:pPr>
              <a:t>‹#›</a:t>
            </a:fld>
            <a:endParaRPr lang="en-US"/>
          </a:p>
        </p:txBody>
      </p:sp>
    </p:spTree>
    <p:extLst>
      <p:ext uri="{BB962C8B-B14F-4D97-AF65-F5344CB8AC3E}">
        <p14:creationId xmlns:p14="http://schemas.microsoft.com/office/powerpoint/2010/main" val="6797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172200"/>
            <a:ext cx="14630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Proudly_Operated_by_Battelle_Onyx.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0E0CA18D-D4C9-4747-81D8-87FC1720DB54}" type="slidenum">
              <a:rPr lang="en-US"/>
              <a:pPr>
                <a:defRPr/>
              </a:pPr>
              <a:t>‹#›</a:t>
            </a:fld>
            <a:endParaRPr lang="en-US"/>
          </a:p>
        </p:txBody>
      </p:sp>
    </p:spTree>
    <p:extLst>
      <p:ext uri="{BB962C8B-B14F-4D97-AF65-F5344CB8AC3E}">
        <p14:creationId xmlns:p14="http://schemas.microsoft.com/office/powerpoint/2010/main" val="532353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172200"/>
            <a:ext cx="14630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0"/>
            <a:ext cx="14630400" cy="109728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7" name="Picture 9" descr="Proudly_Operated_by_Battelle_Onyx.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6"/>
          <p:cNvSpPr>
            <a:spLocks noGrp="1"/>
          </p:cNvSpPr>
          <p:nvPr>
            <p:ph type="sldNum" sz="quarter" idx="10"/>
          </p:nvPr>
        </p:nvSpPr>
        <p:spPr>
          <a:xfrm>
            <a:off x="180342" y="7780021"/>
            <a:ext cx="815339" cy="438150"/>
          </a:xfrm>
        </p:spPr>
        <p:txBody>
          <a:bodyPr/>
          <a:lstStyle>
            <a:lvl1pPr>
              <a:defRPr/>
            </a:lvl1pPr>
          </a:lstStyle>
          <a:p>
            <a:pPr>
              <a:defRPr/>
            </a:pPr>
            <a:fld id="{D35DAC41-EBAF-CA4C-829A-F40207A684B6}" type="slidenum">
              <a:rPr lang="en-US"/>
              <a:pPr>
                <a:defRPr/>
              </a:pPr>
              <a:t>‹#›</a:t>
            </a:fld>
            <a:endParaRPr lang="en-US"/>
          </a:p>
        </p:txBody>
      </p:sp>
    </p:spTree>
    <p:extLst>
      <p:ext uri="{BB962C8B-B14F-4D97-AF65-F5344CB8AC3E}">
        <p14:creationId xmlns:p14="http://schemas.microsoft.com/office/powerpoint/2010/main" val="2998907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2541" y="0"/>
            <a:ext cx="14630400" cy="109728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6" name="Picture 9" descr="Proudly_Operated_by_Battelle_Onyx.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2F98676A-2085-D448-AC7E-C5BAF854E10C}" type="slidenum">
              <a:rPr lang="en-US"/>
              <a:pPr>
                <a:defRPr/>
              </a:pPr>
              <a:t>‹#›</a:t>
            </a:fld>
            <a:endParaRPr lang="en-US"/>
          </a:p>
        </p:txBody>
      </p:sp>
    </p:spTree>
    <p:extLst>
      <p:ext uri="{BB962C8B-B14F-4D97-AF65-F5344CB8AC3E}">
        <p14:creationId xmlns:p14="http://schemas.microsoft.com/office/powerpoint/2010/main" val="466952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0" y="1"/>
            <a:ext cx="14630400" cy="157353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6" name="Picture 9" descr="Proudly_Operated_by_Battelle_Onyx.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3pPr>
              <a:buSzPct val="6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8BE546BC-166D-1E43-A500-90FC9C911C2D}" type="slidenum">
              <a:rPr lang="en-US"/>
              <a:pPr>
                <a:defRPr/>
              </a:pPr>
              <a:t>‹#›</a:t>
            </a:fld>
            <a:endParaRPr lang="en-US"/>
          </a:p>
        </p:txBody>
      </p:sp>
    </p:spTree>
    <p:extLst>
      <p:ext uri="{BB962C8B-B14F-4D97-AF65-F5344CB8AC3E}">
        <p14:creationId xmlns:p14="http://schemas.microsoft.com/office/powerpoint/2010/main" val="1610451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Proudly_Operated_by_Battelle_Onyx.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sz="4320" baseline="0"/>
            </a:lvl1pPr>
          </a:lstStyle>
          <a:p>
            <a:r>
              <a:rPr lang="en-US" dirty="0"/>
              <a:t>Click to edit Master title style</a:t>
            </a:r>
          </a:p>
        </p:txBody>
      </p:sp>
      <p:sp useBgFill="1">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6"/>
          <p:cNvSpPr>
            <a:spLocks noGrp="1"/>
          </p:cNvSpPr>
          <p:nvPr>
            <p:ph type="sldNum" sz="quarter" idx="10"/>
          </p:nvPr>
        </p:nvSpPr>
        <p:spPr>
          <a:xfrm>
            <a:off x="180342" y="7780021"/>
            <a:ext cx="815339" cy="438150"/>
          </a:xfrm>
        </p:spPr>
        <p:txBody>
          <a:bodyPr/>
          <a:lstStyle>
            <a:lvl1pPr>
              <a:defRPr/>
            </a:lvl1pPr>
          </a:lstStyle>
          <a:p>
            <a:pPr>
              <a:defRPr/>
            </a:pPr>
            <a:fld id="{EB8C75C9-ACBA-4943-91DA-FC1FA268EA6C}" type="slidenum">
              <a:rPr lang="en-US"/>
              <a:pPr>
                <a:defRPr/>
              </a:pPr>
              <a:t>‹#›</a:t>
            </a:fld>
            <a:endParaRPr lang="en-US"/>
          </a:p>
        </p:txBody>
      </p:sp>
    </p:spTree>
    <p:extLst>
      <p:ext uri="{BB962C8B-B14F-4D97-AF65-F5344CB8AC3E}">
        <p14:creationId xmlns:p14="http://schemas.microsoft.com/office/powerpoint/2010/main" val="75951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14630400" cy="8239126"/>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5" name="Picture 6" descr="PNNL_Logo_Reverse.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795136"/>
            <a:ext cx="4241800" cy="8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solidFill>
                  <a:schemeClr val="bg1"/>
                </a:solidFill>
              </a:defRPr>
            </a:lvl1pPr>
          </a:lstStyle>
          <a:p>
            <a:pPr>
              <a:defRPr/>
            </a:pPr>
            <a:fld id="{B7333D67-4983-3747-B117-E2A39F981B16}" type="slidenum">
              <a:rPr lang="en-US"/>
              <a:pPr>
                <a:defRPr/>
              </a:pPr>
              <a:t>‹#›</a:t>
            </a:fld>
            <a:endParaRPr lang="en-US"/>
          </a:p>
        </p:txBody>
      </p:sp>
    </p:spTree>
    <p:extLst>
      <p:ext uri="{BB962C8B-B14F-4D97-AF65-F5344CB8AC3E}">
        <p14:creationId xmlns:p14="http://schemas.microsoft.com/office/powerpoint/2010/main" val="1626836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4630400" cy="82296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5" name="Picture 6" descr="PNNL_Logo_Reverse.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795136"/>
            <a:ext cx="4241800" cy="8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solidFill>
                  <a:schemeClr val="bg1"/>
                </a:solidFill>
              </a:defRPr>
            </a:lvl1pPr>
          </a:lstStyle>
          <a:p>
            <a:pPr>
              <a:defRPr/>
            </a:pPr>
            <a:fld id="{7B03498C-97CA-F941-8724-44EB92DB654A}" type="slidenum">
              <a:rPr lang="en-US"/>
              <a:pPr>
                <a:defRPr/>
              </a:pPr>
              <a:t>‹#›</a:t>
            </a:fld>
            <a:endParaRPr lang="en-US"/>
          </a:p>
        </p:txBody>
      </p:sp>
    </p:spTree>
    <p:extLst>
      <p:ext uri="{BB962C8B-B14F-4D97-AF65-F5344CB8AC3E}">
        <p14:creationId xmlns:p14="http://schemas.microsoft.com/office/powerpoint/2010/main" val="2291001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n-US"/>
              <a:t>Click to edit Master subtitle style</a:t>
            </a:r>
          </a:p>
        </p:txBody>
      </p:sp>
      <p:sp>
        <p:nvSpPr>
          <p:cNvPr id="4" name="Slide Number Placeholder 6"/>
          <p:cNvSpPr>
            <a:spLocks noGrp="1"/>
          </p:cNvSpPr>
          <p:nvPr>
            <p:ph type="sldNum" sz="quarter" idx="10"/>
          </p:nvPr>
        </p:nvSpPr>
        <p:spPr>
          <a:xfrm>
            <a:off x="180342" y="7780021"/>
            <a:ext cx="815339" cy="438150"/>
          </a:xfrm>
        </p:spPr>
        <p:txBody>
          <a:bodyPr/>
          <a:lstStyle>
            <a:lvl1pPr>
              <a:defRPr/>
            </a:lvl1pPr>
          </a:lstStyle>
          <a:p>
            <a:pPr>
              <a:defRPr/>
            </a:pPr>
            <a:fld id="{220C7DEB-F835-7947-9EB7-822EFC7C1122}" type="slidenum">
              <a:rPr lang="en-US"/>
              <a:pPr>
                <a:defRPr/>
              </a:pPr>
              <a:t>‹#›</a:t>
            </a:fld>
            <a:endParaRPr lang="en-US"/>
          </a:p>
        </p:txBody>
      </p:sp>
    </p:spTree>
    <p:extLst>
      <p:ext uri="{BB962C8B-B14F-4D97-AF65-F5344CB8AC3E}">
        <p14:creationId xmlns:p14="http://schemas.microsoft.com/office/powerpoint/2010/main" val="341922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7/9/21</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7/9/21</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7/9/21</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7/9/21</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7/9/21</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7/9/21</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7/9/21</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7.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6.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9461" y="552451"/>
            <a:ext cx="13126720" cy="11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87400" y="2011680"/>
            <a:ext cx="13098781" cy="42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6"/>
          <p:cNvSpPr>
            <a:spLocks noGrp="1"/>
          </p:cNvSpPr>
          <p:nvPr>
            <p:ph type="sldNum" sz="quarter" idx="4"/>
          </p:nvPr>
        </p:nvSpPr>
        <p:spPr>
          <a:xfrm>
            <a:off x="276862" y="7743826"/>
            <a:ext cx="815339" cy="321944"/>
          </a:xfrm>
          <a:prstGeom prst="rect">
            <a:avLst/>
          </a:prstGeom>
        </p:spPr>
        <p:txBody>
          <a:bodyPr vert="horz" wrap="square" lIns="91440" tIns="45720" rIns="91440" bIns="45720" numCol="1" anchor="t" anchorCtr="0" compatLnSpc="1">
            <a:prstTxWarp prst="textNoShape">
              <a:avLst/>
            </a:prstTxWarp>
          </a:bodyPr>
          <a:lstStyle>
            <a:lvl1pPr>
              <a:defRPr sz="1080"/>
            </a:lvl1pPr>
          </a:lstStyle>
          <a:p>
            <a:pPr>
              <a:defRPr/>
            </a:pPr>
            <a:fld id="{62BAFF4B-7EDB-4E44-BFB7-4C906E83C672}" type="slidenum">
              <a:rPr lang="en-US"/>
              <a:pPr>
                <a:defRPr/>
              </a:pPr>
              <a:t>‹#›</a:t>
            </a:fld>
            <a:endParaRPr lang="en-US"/>
          </a:p>
        </p:txBody>
      </p:sp>
    </p:spTree>
    <p:extLst>
      <p:ext uri="{BB962C8B-B14F-4D97-AF65-F5344CB8AC3E}">
        <p14:creationId xmlns:p14="http://schemas.microsoft.com/office/powerpoint/2010/main" val="35963663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Lst>
  <p:hf hdr="0" ftr="0" dt="0"/>
  <p:txStyles>
    <p:titleStyle>
      <a:lvl1pPr algn="l" rtl="0" eaLnBrk="0" fontAlgn="base" hangingPunct="0">
        <a:lnSpc>
          <a:spcPct val="85000"/>
        </a:lnSpc>
        <a:spcBef>
          <a:spcPct val="0"/>
        </a:spcBef>
        <a:spcAft>
          <a:spcPct val="0"/>
        </a:spcAft>
        <a:defRPr sz="3600" b="1">
          <a:solidFill>
            <a:srgbClr val="CB7023"/>
          </a:solidFill>
          <a:latin typeface="+mj-lt"/>
          <a:ea typeface="ＭＳ Ｐゴシック" pitchFamily="-109" charset="-128"/>
          <a:cs typeface="ＭＳ Ｐゴシック" pitchFamily="33" charset="-128"/>
        </a:defRPr>
      </a:lvl1pPr>
      <a:lvl2pPr algn="l" rtl="0" eaLnBrk="0" fontAlgn="base" hangingPunct="0">
        <a:lnSpc>
          <a:spcPct val="85000"/>
        </a:lnSpc>
        <a:spcBef>
          <a:spcPct val="0"/>
        </a:spcBef>
        <a:spcAft>
          <a:spcPct val="0"/>
        </a:spcAft>
        <a:defRPr sz="3600" b="1">
          <a:solidFill>
            <a:srgbClr val="CB7023"/>
          </a:solidFill>
          <a:latin typeface="Arial" charset="0"/>
          <a:ea typeface="ＭＳ Ｐゴシック" pitchFamily="-109" charset="-128"/>
          <a:cs typeface="ＭＳ Ｐゴシック" pitchFamily="33" charset="-128"/>
        </a:defRPr>
      </a:lvl2pPr>
      <a:lvl3pPr algn="l" rtl="0" eaLnBrk="0" fontAlgn="base" hangingPunct="0">
        <a:lnSpc>
          <a:spcPct val="85000"/>
        </a:lnSpc>
        <a:spcBef>
          <a:spcPct val="0"/>
        </a:spcBef>
        <a:spcAft>
          <a:spcPct val="0"/>
        </a:spcAft>
        <a:defRPr sz="3600" b="1">
          <a:solidFill>
            <a:srgbClr val="CB7023"/>
          </a:solidFill>
          <a:latin typeface="Arial" charset="0"/>
          <a:ea typeface="ＭＳ Ｐゴシック" pitchFamily="-109" charset="-128"/>
          <a:cs typeface="ＭＳ Ｐゴシック" pitchFamily="33" charset="-128"/>
        </a:defRPr>
      </a:lvl3pPr>
      <a:lvl4pPr algn="l" rtl="0" eaLnBrk="0" fontAlgn="base" hangingPunct="0">
        <a:lnSpc>
          <a:spcPct val="85000"/>
        </a:lnSpc>
        <a:spcBef>
          <a:spcPct val="0"/>
        </a:spcBef>
        <a:spcAft>
          <a:spcPct val="0"/>
        </a:spcAft>
        <a:defRPr sz="3600" b="1">
          <a:solidFill>
            <a:srgbClr val="CB7023"/>
          </a:solidFill>
          <a:latin typeface="Arial" charset="0"/>
          <a:ea typeface="ＭＳ Ｐゴシック" pitchFamily="-109" charset="-128"/>
          <a:cs typeface="ＭＳ Ｐゴシック" pitchFamily="33" charset="-128"/>
        </a:defRPr>
      </a:lvl4pPr>
      <a:lvl5pPr algn="l" rtl="0" eaLnBrk="0" fontAlgn="base" hangingPunct="0">
        <a:lnSpc>
          <a:spcPct val="85000"/>
        </a:lnSpc>
        <a:spcBef>
          <a:spcPct val="0"/>
        </a:spcBef>
        <a:spcAft>
          <a:spcPct val="0"/>
        </a:spcAft>
        <a:defRPr sz="3600" b="1">
          <a:solidFill>
            <a:srgbClr val="CB7023"/>
          </a:solidFill>
          <a:latin typeface="Arial" charset="0"/>
          <a:ea typeface="ＭＳ Ｐゴシック" pitchFamily="-109" charset="-128"/>
          <a:cs typeface="ＭＳ Ｐゴシック" pitchFamily="33" charset="-128"/>
        </a:defRPr>
      </a:lvl5pPr>
      <a:lvl6pPr marL="548640" algn="l" rtl="0" eaLnBrk="1" fontAlgn="base" hangingPunct="1">
        <a:lnSpc>
          <a:spcPct val="85000"/>
        </a:lnSpc>
        <a:spcBef>
          <a:spcPct val="0"/>
        </a:spcBef>
        <a:spcAft>
          <a:spcPct val="0"/>
        </a:spcAft>
        <a:defRPr sz="3600" b="1">
          <a:solidFill>
            <a:srgbClr val="CB7023"/>
          </a:solidFill>
          <a:latin typeface="Arial" charset="0"/>
        </a:defRPr>
      </a:lvl6pPr>
      <a:lvl7pPr marL="1097280" algn="l" rtl="0" eaLnBrk="1" fontAlgn="base" hangingPunct="1">
        <a:lnSpc>
          <a:spcPct val="85000"/>
        </a:lnSpc>
        <a:spcBef>
          <a:spcPct val="0"/>
        </a:spcBef>
        <a:spcAft>
          <a:spcPct val="0"/>
        </a:spcAft>
        <a:defRPr sz="3600" b="1">
          <a:solidFill>
            <a:srgbClr val="CB7023"/>
          </a:solidFill>
          <a:latin typeface="Arial" charset="0"/>
        </a:defRPr>
      </a:lvl7pPr>
      <a:lvl8pPr marL="1645920" algn="l" rtl="0" eaLnBrk="1" fontAlgn="base" hangingPunct="1">
        <a:lnSpc>
          <a:spcPct val="85000"/>
        </a:lnSpc>
        <a:spcBef>
          <a:spcPct val="0"/>
        </a:spcBef>
        <a:spcAft>
          <a:spcPct val="0"/>
        </a:spcAft>
        <a:defRPr sz="3600" b="1">
          <a:solidFill>
            <a:srgbClr val="CB7023"/>
          </a:solidFill>
          <a:latin typeface="Arial" charset="0"/>
        </a:defRPr>
      </a:lvl8pPr>
      <a:lvl9pPr marL="2194560" algn="l" rtl="0" eaLnBrk="1" fontAlgn="base" hangingPunct="1">
        <a:lnSpc>
          <a:spcPct val="85000"/>
        </a:lnSpc>
        <a:spcBef>
          <a:spcPct val="0"/>
        </a:spcBef>
        <a:spcAft>
          <a:spcPct val="0"/>
        </a:spcAft>
        <a:defRPr sz="3600" b="1">
          <a:solidFill>
            <a:srgbClr val="CB7023"/>
          </a:solidFill>
          <a:latin typeface="Arial" charset="0"/>
        </a:defRPr>
      </a:lvl9pPr>
    </p:titleStyle>
    <p:bodyStyle>
      <a:lvl1pPr marL="411480" indent="-411480" algn="l" rtl="0" eaLnBrk="0" fontAlgn="base" hangingPunct="0">
        <a:lnSpc>
          <a:spcPct val="85000"/>
        </a:lnSpc>
        <a:spcBef>
          <a:spcPct val="30000"/>
        </a:spcBef>
        <a:spcAft>
          <a:spcPct val="0"/>
        </a:spcAft>
        <a:buClr>
          <a:schemeClr val="folHlink"/>
        </a:buClr>
        <a:buBlip>
          <a:blip r:embed="rId11"/>
        </a:buBlip>
        <a:defRPr sz="2880">
          <a:solidFill>
            <a:schemeClr val="tx1"/>
          </a:solidFill>
          <a:latin typeface="+mn-lt"/>
          <a:ea typeface="ＭＳ Ｐゴシック" pitchFamily="-109" charset="-128"/>
          <a:cs typeface="ＭＳ Ｐゴシック" pitchFamily="33" charset="-128"/>
        </a:defRPr>
      </a:lvl1pPr>
      <a:lvl2pPr marL="891540" indent="-342900" algn="l" rtl="0" eaLnBrk="0" fontAlgn="base" hangingPunct="0">
        <a:lnSpc>
          <a:spcPct val="85000"/>
        </a:lnSpc>
        <a:spcBef>
          <a:spcPct val="30000"/>
        </a:spcBef>
        <a:spcAft>
          <a:spcPct val="0"/>
        </a:spcAft>
        <a:buClr>
          <a:schemeClr val="tx2"/>
        </a:buClr>
        <a:buSzPct val="80000"/>
        <a:buBlip>
          <a:blip r:embed="rId12"/>
        </a:buBlip>
        <a:defRPr sz="2400">
          <a:solidFill>
            <a:schemeClr val="tx1"/>
          </a:solidFill>
          <a:latin typeface="+mn-lt"/>
          <a:ea typeface="ＭＳ Ｐゴシック" pitchFamily="-109" charset="-128"/>
        </a:defRPr>
      </a:lvl2pPr>
      <a:lvl3pPr marL="1371600" indent="-274320" algn="l" rtl="0" eaLnBrk="0" fontAlgn="base" hangingPunct="0">
        <a:lnSpc>
          <a:spcPct val="85000"/>
        </a:lnSpc>
        <a:spcBef>
          <a:spcPct val="30000"/>
        </a:spcBef>
        <a:spcAft>
          <a:spcPct val="0"/>
        </a:spcAft>
        <a:buClr>
          <a:srgbClr val="737373"/>
        </a:buClr>
        <a:buSzPct val="60000"/>
        <a:buBlip>
          <a:blip r:embed="rId13"/>
        </a:buBlip>
        <a:defRPr sz="2400">
          <a:solidFill>
            <a:schemeClr val="tx1"/>
          </a:solidFill>
          <a:latin typeface="+mn-lt"/>
          <a:ea typeface="ＭＳ Ｐゴシック" pitchFamily="-109" charset="-128"/>
        </a:defRPr>
      </a:lvl3pPr>
      <a:lvl4pPr marL="1920240" indent="-274320" algn="l" rtl="0" eaLnBrk="0" fontAlgn="base" hangingPunct="0">
        <a:lnSpc>
          <a:spcPct val="85000"/>
        </a:lnSpc>
        <a:spcBef>
          <a:spcPct val="30000"/>
        </a:spcBef>
        <a:spcAft>
          <a:spcPct val="0"/>
        </a:spcAft>
        <a:buBlip>
          <a:blip r:embed="rId14"/>
        </a:buBlip>
        <a:defRPr sz="1920">
          <a:solidFill>
            <a:schemeClr val="tx1"/>
          </a:solidFill>
          <a:latin typeface="+mn-lt"/>
          <a:ea typeface="ＭＳ Ｐゴシック" pitchFamily="-109" charset="-128"/>
        </a:defRPr>
      </a:lvl4pPr>
      <a:lvl5pPr marL="2468880" indent="-274320" algn="l" rtl="0" eaLnBrk="0" fontAlgn="base" hangingPunct="0">
        <a:spcBef>
          <a:spcPct val="20000"/>
        </a:spcBef>
        <a:spcAft>
          <a:spcPct val="0"/>
        </a:spcAft>
        <a:buBlip>
          <a:blip r:embed="rId11"/>
        </a:buBlip>
        <a:defRPr sz="1680">
          <a:solidFill>
            <a:schemeClr val="tx1"/>
          </a:solidFill>
          <a:latin typeface="+mn-lt"/>
          <a:ea typeface="ＭＳ Ｐゴシック" pitchFamily="-109" charset="-128"/>
        </a:defRPr>
      </a:lvl5pPr>
      <a:lvl6pPr marL="3017520" indent="-274320" algn="l" rtl="0" eaLnBrk="1" fontAlgn="base" hangingPunct="1">
        <a:spcBef>
          <a:spcPct val="20000"/>
        </a:spcBef>
        <a:spcAft>
          <a:spcPct val="0"/>
        </a:spcAft>
        <a:buBlip>
          <a:blip r:embed="rId14"/>
        </a:buBlip>
        <a:defRPr sz="1680">
          <a:solidFill>
            <a:schemeClr val="tx1"/>
          </a:solidFill>
          <a:latin typeface="+mn-lt"/>
        </a:defRPr>
      </a:lvl6pPr>
      <a:lvl7pPr marL="3566160" indent="-274320" algn="l" rtl="0" eaLnBrk="1" fontAlgn="base" hangingPunct="1">
        <a:spcBef>
          <a:spcPct val="20000"/>
        </a:spcBef>
        <a:spcAft>
          <a:spcPct val="0"/>
        </a:spcAft>
        <a:buBlip>
          <a:blip r:embed="rId14"/>
        </a:buBlip>
        <a:defRPr sz="1680">
          <a:solidFill>
            <a:schemeClr val="tx1"/>
          </a:solidFill>
          <a:latin typeface="+mn-lt"/>
        </a:defRPr>
      </a:lvl7pPr>
      <a:lvl8pPr marL="4114800" indent="-274320" algn="l" rtl="0" eaLnBrk="1" fontAlgn="base" hangingPunct="1">
        <a:spcBef>
          <a:spcPct val="20000"/>
        </a:spcBef>
        <a:spcAft>
          <a:spcPct val="0"/>
        </a:spcAft>
        <a:buBlip>
          <a:blip r:embed="rId14"/>
        </a:buBlip>
        <a:defRPr sz="1680">
          <a:solidFill>
            <a:schemeClr val="tx1"/>
          </a:solidFill>
          <a:latin typeface="+mn-lt"/>
        </a:defRPr>
      </a:lvl8pPr>
      <a:lvl9pPr marL="4663440" indent="-274320" algn="l" rtl="0" eaLnBrk="1" fontAlgn="base" hangingPunct="1">
        <a:spcBef>
          <a:spcPct val="20000"/>
        </a:spcBef>
        <a:spcAft>
          <a:spcPct val="0"/>
        </a:spcAft>
        <a:buBlip>
          <a:blip r:embed="rId14"/>
        </a:buBlip>
        <a:defRPr sz="1680">
          <a:solidFill>
            <a:schemeClr val="tx1"/>
          </a:solidFill>
          <a:latin typeface="+mn-lt"/>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jdk.java.net/16/" TargetMode="External"/><Relationship Id="rId2" Type="http://schemas.openxmlformats.org/officeDocument/2006/relationships/hyperlink" Target="https://github.com/JGCRI/gcam-core/releases" TargetMode="External"/><Relationship Id="rId1" Type="http://schemas.openxmlformats.org/officeDocument/2006/relationships/slideLayout" Target="../slideLayouts/slideLayout4.xml"/><Relationship Id="rId6" Type="http://schemas.openxmlformats.org/officeDocument/2006/relationships/hyperlink" Target="https://www.rstudio.com/" TargetMode="External"/><Relationship Id="rId5" Type="http://schemas.openxmlformats.org/officeDocument/2006/relationships/hyperlink" Target="https://cran.r-project.org/" TargetMode="External"/><Relationship Id="rId4" Type="http://schemas.openxmlformats.org/officeDocument/2006/relationships/hyperlink" Target="http://jgcri.github.io/gcam-doc/gcam-build.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hyperlink" Target="http://www.barebones.com/products/textwrangler/download.html" TargetMode="External"/><Relationship Id="rId7" Type="http://schemas.openxmlformats.org/officeDocument/2006/relationships/hyperlink" Target="https://sourcegear.com/diffmerge/downloads.php" TargetMode="External"/><Relationship Id="rId2" Type="http://schemas.openxmlformats.org/officeDocument/2006/relationships/hyperlink" Target="http://symbolclick.com/xmlmarker_1_1_setup.exe" TargetMode="External"/><Relationship Id="rId1" Type="http://schemas.openxmlformats.org/officeDocument/2006/relationships/slideLayout" Target="../slideLayouts/slideLayout4.xml"/><Relationship Id="rId6" Type="http://schemas.openxmlformats.org/officeDocument/2006/relationships/hyperlink" Target="http://winmerge.org/downloads/" TargetMode="External"/><Relationship Id="rId5" Type="http://schemas.openxmlformats.org/officeDocument/2006/relationships/hyperlink" Target="https://tortoisegit.org/download/" TargetMode="External"/><Relationship Id="rId4" Type="http://schemas.openxmlformats.org/officeDocument/2006/relationships/hyperlink" Target="http://www.oxygenxml.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jgcri/gcam-core/issues"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jgcri.github.io/gcam-doc/gcam-build.html"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hyperlink" Target="http://jgcri.github.io/gcam-doc/gcam-build.html"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hyperlink" Target="https://github.com/JGCRI/gcamwrapper"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jgcri/gcam-core/issues"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jgcri.github.io/gcam-doc/dev_guide.html" TargetMode="External"/><Relationship Id="rId2" Type="http://schemas.openxmlformats.org/officeDocument/2006/relationships/hyperlink" Target="http://jgcri.github.io/gcam-doc/toc.html" TargetMode="External"/><Relationship Id="rId1" Type="http://schemas.openxmlformats.org/officeDocument/2006/relationships/slideLayout" Target="../slideLayouts/slideLayout4.xml"/><Relationship Id="rId5" Type="http://schemas.openxmlformats.org/officeDocument/2006/relationships/hyperlink" Target="https://github.com/JGCRI/gcam-doc/issues" TargetMode="External"/><Relationship Id="rId4" Type="http://schemas.openxmlformats.org/officeDocument/2006/relationships/hyperlink" Target="https://github.com/jgcri/gcam-core/issue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wmf"/></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81.png"/><Relationship Id="rId4" Type="http://schemas.openxmlformats.org/officeDocument/2006/relationships/image" Target="../media/image80.wmf"/></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dirty="0"/>
              <a:t>GCAM Tutorial</a:t>
            </a:r>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dirty="0"/>
              <a:t>The GCAM Development Team</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r>
              <a:rPr lang="en-US" dirty="0"/>
              <a:t>2021 GCAM Annual Meeting</a:t>
            </a:r>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r>
              <a:rPr lang="en-US" dirty="0"/>
              <a:t>July 13, 2021</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133E6-8EEF-5E40-8DCC-7CB5FA9D1C6C}"/>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23B15816-43BF-5340-9F18-32481F190D7B}"/>
              </a:ext>
            </a:extLst>
          </p:cNvPr>
          <p:cNvSpPr>
            <a:spLocks noGrp="1"/>
          </p:cNvSpPr>
          <p:nvPr>
            <p:ph type="title"/>
          </p:nvPr>
        </p:nvSpPr>
        <p:spPr/>
        <p:txBody>
          <a:bodyPr/>
          <a:lstStyle/>
          <a:p>
            <a:r>
              <a:rPr lang="en-US" dirty="0"/>
              <a:t>Building the GCAM data system with </a:t>
            </a:r>
            <a:r>
              <a:rPr lang="en-US" dirty="0" err="1"/>
              <a:t>driver_drake</a:t>
            </a:r>
            <a:endParaRPr lang="en-US" dirty="0"/>
          </a:p>
        </p:txBody>
      </p:sp>
      <p:sp>
        <p:nvSpPr>
          <p:cNvPr id="4" name="Content Placeholder 3">
            <a:extLst>
              <a:ext uri="{FF2B5EF4-FFF2-40B4-BE49-F238E27FC236}">
                <a16:creationId xmlns:a16="http://schemas.microsoft.com/office/drawing/2014/main" id="{84F6FBAF-EC9D-784D-B35A-C0C552BD2238}"/>
              </a:ext>
            </a:extLst>
          </p:cNvPr>
          <p:cNvSpPr>
            <a:spLocks noGrp="1"/>
          </p:cNvSpPr>
          <p:nvPr>
            <p:ph sz="quarter" idx="20"/>
          </p:nvPr>
        </p:nvSpPr>
        <p:spPr>
          <a:xfrm>
            <a:off x="1371600" y="2057399"/>
            <a:ext cx="8242479" cy="5486401"/>
          </a:xfrm>
        </p:spPr>
        <p:txBody>
          <a:bodyPr/>
          <a:lstStyle/>
          <a:p>
            <a:r>
              <a:rPr lang="en-US" dirty="0"/>
              <a:t>You can get “make” functionality when building the GCAM data system by using `</a:t>
            </a:r>
            <a:r>
              <a:rPr lang="en-US" dirty="0" err="1"/>
              <a:t>driver_drake</a:t>
            </a:r>
            <a:r>
              <a:rPr lang="en-US" dirty="0"/>
              <a:t>` instead of `driver`</a:t>
            </a:r>
          </a:p>
          <a:p>
            <a:r>
              <a:rPr lang="en-US" dirty="0"/>
              <a:t>An additional R package will need to be installed: `drake`</a:t>
            </a:r>
          </a:p>
          <a:p>
            <a:r>
              <a:rPr lang="en-US" dirty="0"/>
              <a:t>Extremely useful when developing in the GCAM data system or using it to generate alternative XMLs by tweaking assumptions</a:t>
            </a:r>
          </a:p>
          <a:p>
            <a:r>
              <a:rPr lang="en-US" dirty="0"/>
              <a:t>All of the features are documented in `input/</a:t>
            </a:r>
            <a:r>
              <a:rPr lang="en-US" dirty="0" err="1"/>
              <a:t>gcamdata</a:t>
            </a:r>
            <a:r>
              <a:rPr lang="en-US" dirty="0"/>
              <a:t>/vignettes/</a:t>
            </a:r>
            <a:r>
              <a:rPr lang="en-US" dirty="0" err="1"/>
              <a:t>driverdrake_vignette.Rmd</a:t>
            </a:r>
            <a:r>
              <a:rPr lang="en-US" dirty="0"/>
              <a:t>`</a:t>
            </a:r>
          </a:p>
        </p:txBody>
      </p:sp>
      <p:pic>
        <p:nvPicPr>
          <p:cNvPr id="10" name="Picture 9" descr="Text&#10;&#10;Description automatically generated">
            <a:extLst>
              <a:ext uri="{FF2B5EF4-FFF2-40B4-BE49-F238E27FC236}">
                <a16:creationId xmlns:a16="http://schemas.microsoft.com/office/drawing/2014/main" id="{5DA159E8-220D-D444-8DF4-1BDB8A85A8C6}"/>
              </a:ext>
            </a:extLst>
          </p:cNvPr>
          <p:cNvPicPr>
            <a:picLocks noChangeAspect="1"/>
          </p:cNvPicPr>
          <p:nvPr/>
        </p:nvPicPr>
        <p:blipFill>
          <a:blip r:embed="rId3"/>
          <a:stretch>
            <a:fillRect/>
          </a:stretch>
        </p:blipFill>
        <p:spPr>
          <a:xfrm>
            <a:off x="9614079" y="1785533"/>
            <a:ext cx="6223000" cy="2705100"/>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5A7E01BA-6C8D-1C4C-A46C-717F2C74E235}"/>
              </a:ext>
            </a:extLst>
          </p:cNvPr>
          <p:cNvPicPr>
            <a:picLocks noChangeAspect="1"/>
          </p:cNvPicPr>
          <p:nvPr/>
        </p:nvPicPr>
        <p:blipFill>
          <a:blip r:embed="rId4"/>
          <a:stretch>
            <a:fillRect/>
          </a:stretch>
        </p:blipFill>
        <p:spPr>
          <a:xfrm>
            <a:off x="9614079" y="4490633"/>
            <a:ext cx="6223000" cy="1244600"/>
          </a:xfrm>
          <a:prstGeom prst="rect">
            <a:avLst/>
          </a:prstGeom>
        </p:spPr>
      </p:pic>
    </p:spTree>
    <p:extLst>
      <p:ext uri="{BB962C8B-B14F-4D97-AF65-F5344CB8AC3E}">
        <p14:creationId xmlns:p14="http://schemas.microsoft.com/office/powerpoint/2010/main" val="11464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CF047E-012C-084A-A8CF-B04E1A9BFDDF}"/>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39BC3CCA-DEB0-814F-A451-0BEAFEEEB84F}"/>
              </a:ext>
            </a:extLst>
          </p:cNvPr>
          <p:cNvSpPr>
            <a:spLocks noGrp="1"/>
          </p:cNvSpPr>
          <p:nvPr>
            <p:ph type="title"/>
          </p:nvPr>
        </p:nvSpPr>
        <p:spPr/>
        <p:txBody>
          <a:bodyPr/>
          <a:lstStyle/>
          <a:p>
            <a:r>
              <a:rPr lang="en-US" dirty="0"/>
              <a:t>The GCAM Configuration File</a:t>
            </a:r>
          </a:p>
        </p:txBody>
      </p:sp>
      <p:sp>
        <p:nvSpPr>
          <p:cNvPr id="4" name="Content Placeholder 3">
            <a:extLst>
              <a:ext uri="{FF2B5EF4-FFF2-40B4-BE49-F238E27FC236}">
                <a16:creationId xmlns:a16="http://schemas.microsoft.com/office/drawing/2014/main" id="{75A1100C-BA2C-634E-8D8B-8EE3FAA55012}"/>
              </a:ext>
            </a:extLst>
          </p:cNvPr>
          <p:cNvSpPr>
            <a:spLocks noGrp="1"/>
          </p:cNvSpPr>
          <p:nvPr>
            <p:ph sz="quarter" idx="20"/>
          </p:nvPr>
        </p:nvSpPr>
        <p:spPr/>
        <p:txBody>
          <a:bodyPr/>
          <a:lstStyle/>
          <a:p>
            <a:r>
              <a:rPr lang="en-US" dirty="0"/>
              <a:t>Default versions for 32 region GCAM (</a:t>
            </a:r>
            <a:r>
              <a:rPr lang="en-US" dirty="0" err="1"/>
              <a:t>configuration_ref.xml</a:t>
            </a:r>
            <a:r>
              <a:rPr lang="en-US" dirty="0"/>
              <a:t>) and GCAM-USA (</a:t>
            </a:r>
            <a:r>
              <a:rPr lang="en-US" dirty="0" err="1"/>
              <a:t>configuration_usa.xml</a:t>
            </a:r>
            <a:r>
              <a:rPr lang="en-US" dirty="0"/>
              <a:t>) are provided in the `exe` folder.</a:t>
            </a:r>
          </a:p>
          <a:p>
            <a:r>
              <a:rPr lang="en-US" dirty="0"/>
              <a:t>The configuration file defines the GCAM scenario that is run, including what inputs to use, what mode to run, etc.</a:t>
            </a:r>
          </a:p>
          <a:p>
            <a:r>
              <a:rPr lang="en-US" dirty="0"/>
              <a:t>Unless otherwise specified, GCAM will use `</a:t>
            </a:r>
            <a:r>
              <a:rPr lang="en-US" dirty="0" err="1"/>
              <a:t>configuration.xml</a:t>
            </a:r>
            <a:r>
              <a:rPr lang="en-US" dirty="0"/>
              <a:t>` in the `exe` folder. </a:t>
            </a:r>
          </a:p>
          <a:p>
            <a:pPr lvl="1"/>
            <a:r>
              <a:rPr lang="en-US" dirty="0"/>
              <a:t>This file does not exist when you download the </a:t>
            </a:r>
            <a:r>
              <a:rPr lang="en-US" dirty="0" err="1"/>
              <a:t>gcam</a:t>
            </a:r>
            <a:r>
              <a:rPr lang="en-US" dirty="0"/>
              <a:t> repository and will need to be created.</a:t>
            </a:r>
          </a:p>
        </p:txBody>
      </p:sp>
    </p:spTree>
    <p:extLst>
      <p:ext uri="{BB962C8B-B14F-4D97-AF65-F5344CB8AC3E}">
        <p14:creationId xmlns:p14="http://schemas.microsoft.com/office/powerpoint/2010/main" val="313778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E3B1A8-7D2E-304F-962A-CCF7F79F4400}"/>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AE579E2A-94ED-3A41-86D9-2A225C65DD80}"/>
              </a:ext>
            </a:extLst>
          </p:cNvPr>
          <p:cNvSpPr>
            <a:spLocks noGrp="1"/>
          </p:cNvSpPr>
          <p:nvPr>
            <p:ph type="title"/>
          </p:nvPr>
        </p:nvSpPr>
        <p:spPr/>
        <p:txBody>
          <a:bodyPr/>
          <a:lstStyle/>
          <a:p>
            <a:r>
              <a:rPr lang="en-US" dirty="0"/>
              <a:t>The GCAM Configuration File</a:t>
            </a:r>
          </a:p>
        </p:txBody>
      </p:sp>
      <p:sp>
        <p:nvSpPr>
          <p:cNvPr id="4" name="Content Placeholder 3">
            <a:extLst>
              <a:ext uri="{FF2B5EF4-FFF2-40B4-BE49-F238E27FC236}">
                <a16:creationId xmlns:a16="http://schemas.microsoft.com/office/drawing/2014/main" id="{FF5B5EA1-B343-3F47-BFD8-598E13570133}"/>
              </a:ext>
            </a:extLst>
          </p:cNvPr>
          <p:cNvSpPr>
            <a:spLocks noGrp="1"/>
          </p:cNvSpPr>
          <p:nvPr>
            <p:ph sz="quarter" idx="20"/>
          </p:nvPr>
        </p:nvSpPr>
        <p:spPr/>
        <p:txBody>
          <a:bodyPr/>
          <a:lstStyle/>
          <a:p>
            <a:r>
              <a:rPr lang="en-US" dirty="0"/>
              <a:t>Six different sections:</a:t>
            </a:r>
          </a:p>
          <a:p>
            <a:pPr lvl="1"/>
            <a:r>
              <a:rPr lang="en-US" dirty="0"/>
              <a:t>Files</a:t>
            </a:r>
          </a:p>
          <a:p>
            <a:pPr lvl="1"/>
            <a:r>
              <a:rPr lang="en-US" dirty="0"/>
              <a:t>Scenario Components</a:t>
            </a:r>
          </a:p>
          <a:p>
            <a:pPr lvl="1"/>
            <a:r>
              <a:rPr lang="en-US" dirty="0"/>
              <a:t>Strings</a:t>
            </a:r>
          </a:p>
          <a:p>
            <a:pPr lvl="1"/>
            <a:r>
              <a:rPr lang="en-US" dirty="0"/>
              <a:t>Bools</a:t>
            </a:r>
          </a:p>
          <a:p>
            <a:pPr lvl="1"/>
            <a:r>
              <a:rPr lang="en-US" dirty="0" err="1"/>
              <a:t>Ints</a:t>
            </a:r>
            <a:endParaRPr lang="en-US" dirty="0"/>
          </a:p>
          <a:p>
            <a:pPr lvl="1"/>
            <a:r>
              <a:rPr lang="en-US" dirty="0"/>
              <a:t>Doubles</a:t>
            </a:r>
          </a:p>
        </p:txBody>
      </p:sp>
    </p:spTree>
    <p:extLst>
      <p:ext uri="{BB962C8B-B14F-4D97-AF65-F5344CB8AC3E}">
        <p14:creationId xmlns:p14="http://schemas.microsoft.com/office/powerpoint/2010/main" val="425542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BDDBC-B40D-AA4D-9A13-AD14C2D86E6D}"/>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276E6348-E270-8C4C-BC22-A9DC06BFA472}"/>
              </a:ext>
            </a:extLst>
          </p:cNvPr>
          <p:cNvSpPr>
            <a:spLocks noGrp="1"/>
          </p:cNvSpPr>
          <p:nvPr>
            <p:ph type="title"/>
          </p:nvPr>
        </p:nvSpPr>
        <p:spPr/>
        <p:txBody>
          <a:bodyPr/>
          <a:lstStyle/>
          <a:p>
            <a:r>
              <a:rPr lang="en-US" dirty="0"/>
              <a:t>The GCAM Configuration File: Files</a:t>
            </a:r>
          </a:p>
        </p:txBody>
      </p:sp>
      <p:pic>
        <p:nvPicPr>
          <p:cNvPr id="6" name="Content Placeholder 5">
            <a:extLst>
              <a:ext uri="{FF2B5EF4-FFF2-40B4-BE49-F238E27FC236}">
                <a16:creationId xmlns:a16="http://schemas.microsoft.com/office/drawing/2014/main" id="{B2823514-F9BC-C346-A070-3E3784F6065D}"/>
              </a:ext>
            </a:extLst>
          </p:cNvPr>
          <p:cNvPicPr>
            <a:picLocks noGrp="1" noChangeAspect="1"/>
          </p:cNvPicPr>
          <p:nvPr>
            <p:ph sz="quarter" idx="20"/>
          </p:nvPr>
        </p:nvPicPr>
        <p:blipFill>
          <a:blip r:embed="rId2"/>
          <a:stretch>
            <a:fillRect/>
          </a:stretch>
        </p:blipFill>
        <p:spPr>
          <a:xfrm>
            <a:off x="898291" y="1828946"/>
            <a:ext cx="14317480" cy="4380467"/>
          </a:xfrm>
        </p:spPr>
      </p:pic>
      <p:sp>
        <p:nvSpPr>
          <p:cNvPr id="7" name="TextBox 6">
            <a:extLst>
              <a:ext uri="{FF2B5EF4-FFF2-40B4-BE49-F238E27FC236}">
                <a16:creationId xmlns:a16="http://schemas.microsoft.com/office/drawing/2014/main" id="{35DC604E-1322-524B-A3FF-5551F38A8D1E}"/>
              </a:ext>
            </a:extLst>
          </p:cNvPr>
          <p:cNvSpPr txBox="1"/>
          <p:nvPr/>
        </p:nvSpPr>
        <p:spPr>
          <a:xfrm>
            <a:off x="5791674" y="1956537"/>
            <a:ext cx="5232400" cy="350865"/>
          </a:xfrm>
          <a:prstGeom prst="rect">
            <a:avLst/>
          </a:prstGeom>
          <a:solidFill>
            <a:schemeClr val="accent6">
              <a:lumMod val="20000"/>
              <a:lumOff val="80000"/>
            </a:schemeClr>
          </a:solidFill>
        </p:spPr>
        <p:txBody>
          <a:bodyPr wrap="square" rtlCol="0">
            <a:spAutoFit/>
          </a:bodyPr>
          <a:lstStyle/>
          <a:p>
            <a:r>
              <a:rPr lang="en-US" sz="1680" dirty="0"/>
              <a:t>Base input file. </a:t>
            </a:r>
            <a:r>
              <a:rPr lang="en-US" sz="1680" dirty="0" err="1"/>
              <a:t>ScenarioComponents</a:t>
            </a:r>
            <a:r>
              <a:rPr lang="en-US" sz="1680" dirty="0"/>
              <a:t> append to this.</a:t>
            </a:r>
          </a:p>
        </p:txBody>
      </p:sp>
      <p:sp>
        <p:nvSpPr>
          <p:cNvPr id="8" name="TextBox 7">
            <a:extLst>
              <a:ext uri="{FF2B5EF4-FFF2-40B4-BE49-F238E27FC236}">
                <a16:creationId xmlns:a16="http://schemas.microsoft.com/office/drawing/2014/main" id="{A4226453-CDFB-F347-9898-8B7707117C08}"/>
              </a:ext>
            </a:extLst>
          </p:cNvPr>
          <p:cNvSpPr txBox="1"/>
          <p:nvPr/>
        </p:nvSpPr>
        <p:spPr>
          <a:xfrm>
            <a:off x="5435653" y="2251180"/>
            <a:ext cx="8108100" cy="350865"/>
          </a:xfrm>
          <a:prstGeom prst="rect">
            <a:avLst/>
          </a:prstGeom>
          <a:solidFill>
            <a:schemeClr val="accent6">
              <a:lumMod val="20000"/>
              <a:lumOff val="80000"/>
            </a:schemeClr>
          </a:solidFill>
        </p:spPr>
        <p:txBody>
          <a:bodyPr wrap="square" rtlCol="0">
            <a:spAutoFit/>
          </a:bodyPr>
          <a:lstStyle/>
          <a:p>
            <a:r>
              <a:rPr lang="en-US" sz="1680" dirty="0"/>
              <a:t>For running multiple scenarios in sequence. Requires setting </a:t>
            </a:r>
            <a:r>
              <a:rPr lang="en-US" sz="1680" dirty="0" err="1"/>
              <a:t>BatchMode</a:t>
            </a:r>
            <a:r>
              <a:rPr lang="en-US" sz="1680" dirty="0"/>
              <a:t> </a:t>
            </a:r>
            <a:r>
              <a:rPr lang="en-US" sz="1680" dirty="0" err="1"/>
              <a:t>bool</a:t>
            </a:r>
            <a:r>
              <a:rPr lang="en-US" sz="1680" dirty="0"/>
              <a:t> to 1</a:t>
            </a:r>
          </a:p>
        </p:txBody>
      </p:sp>
      <p:sp>
        <p:nvSpPr>
          <p:cNvPr id="9" name="TextBox 8">
            <a:extLst>
              <a:ext uri="{FF2B5EF4-FFF2-40B4-BE49-F238E27FC236}">
                <a16:creationId xmlns:a16="http://schemas.microsoft.com/office/drawing/2014/main" id="{B090A3AB-0328-094A-9D3C-AE72E220821A}"/>
              </a:ext>
            </a:extLst>
          </p:cNvPr>
          <p:cNvSpPr txBox="1"/>
          <p:nvPr/>
        </p:nvSpPr>
        <p:spPr>
          <a:xfrm>
            <a:off x="5994875" y="2554708"/>
            <a:ext cx="7162799" cy="350865"/>
          </a:xfrm>
          <a:prstGeom prst="rect">
            <a:avLst/>
          </a:prstGeom>
          <a:solidFill>
            <a:schemeClr val="accent6">
              <a:lumMod val="20000"/>
              <a:lumOff val="80000"/>
            </a:schemeClr>
          </a:solidFill>
        </p:spPr>
        <p:txBody>
          <a:bodyPr wrap="square" rtlCol="0">
            <a:spAutoFit/>
          </a:bodyPr>
          <a:lstStyle/>
          <a:p>
            <a:r>
              <a:rPr lang="en-US" sz="1680" dirty="0"/>
              <a:t>For running climate target finder. Requires setting find-path </a:t>
            </a:r>
            <a:r>
              <a:rPr lang="en-US" sz="1680" dirty="0" err="1"/>
              <a:t>bool</a:t>
            </a:r>
            <a:r>
              <a:rPr lang="en-US" sz="1680" dirty="0"/>
              <a:t> to 1</a:t>
            </a:r>
          </a:p>
        </p:txBody>
      </p:sp>
      <p:sp>
        <p:nvSpPr>
          <p:cNvPr id="10" name="TextBox 9">
            <a:extLst>
              <a:ext uri="{FF2B5EF4-FFF2-40B4-BE49-F238E27FC236}">
                <a16:creationId xmlns:a16="http://schemas.microsoft.com/office/drawing/2014/main" id="{8E863A06-8E34-3843-BD23-2DA5C48CEBAA}"/>
              </a:ext>
            </a:extLst>
          </p:cNvPr>
          <p:cNvSpPr txBox="1"/>
          <p:nvPr/>
        </p:nvSpPr>
        <p:spPr>
          <a:xfrm>
            <a:off x="2910831" y="3125084"/>
            <a:ext cx="4734559" cy="350865"/>
          </a:xfrm>
          <a:prstGeom prst="rect">
            <a:avLst/>
          </a:prstGeom>
          <a:solidFill>
            <a:schemeClr val="accent6">
              <a:lumMod val="20000"/>
              <a:lumOff val="80000"/>
            </a:schemeClr>
          </a:solidFill>
        </p:spPr>
        <p:txBody>
          <a:bodyPr wrap="square" rtlCol="0">
            <a:spAutoFit/>
          </a:bodyPr>
          <a:lstStyle/>
          <a:p>
            <a:r>
              <a:rPr lang="en-US" sz="1680" dirty="0" err="1"/>
              <a:t>xmldb</a:t>
            </a:r>
            <a:r>
              <a:rPr lang="en-US" sz="1680" dirty="0"/>
              <a:t> is where the output will be saved</a:t>
            </a:r>
          </a:p>
        </p:txBody>
      </p:sp>
      <p:sp>
        <p:nvSpPr>
          <p:cNvPr id="11" name="TextBox 10">
            <a:extLst>
              <a:ext uri="{FF2B5EF4-FFF2-40B4-BE49-F238E27FC236}">
                <a16:creationId xmlns:a16="http://schemas.microsoft.com/office/drawing/2014/main" id="{5D9EB098-264F-C842-AF1E-0909DF8354F5}"/>
              </a:ext>
            </a:extLst>
          </p:cNvPr>
          <p:cNvSpPr txBox="1"/>
          <p:nvPr/>
        </p:nvSpPr>
        <p:spPr>
          <a:xfrm>
            <a:off x="1169581" y="6850193"/>
            <a:ext cx="13277938" cy="1289007"/>
          </a:xfrm>
          <a:prstGeom prst="rect">
            <a:avLst/>
          </a:prstGeom>
          <a:noFill/>
        </p:spPr>
        <p:txBody>
          <a:bodyPr wrap="square" rtlCol="0">
            <a:spAutoFit/>
          </a:bodyPr>
          <a:lstStyle/>
          <a:p>
            <a:r>
              <a:rPr lang="en-US" sz="2592" dirty="0"/>
              <a:t>* Write-output: indicate whether to create the file</a:t>
            </a:r>
          </a:p>
          <a:p>
            <a:r>
              <a:rPr lang="en-US" sz="2592" dirty="0"/>
              <a:t>* Append-scenario-name: indicate whether to append the scenario name to the name of the file being created</a:t>
            </a:r>
          </a:p>
        </p:txBody>
      </p:sp>
    </p:spTree>
    <p:extLst>
      <p:ext uri="{BB962C8B-B14F-4D97-AF65-F5344CB8AC3E}">
        <p14:creationId xmlns:p14="http://schemas.microsoft.com/office/powerpoint/2010/main" val="33332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1182C-34D8-2741-B5B5-BC7236132EAE}"/>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D2909FC5-175D-684D-93E1-734457020B16}"/>
              </a:ext>
            </a:extLst>
          </p:cNvPr>
          <p:cNvSpPr>
            <a:spLocks noGrp="1"/>
          </p:cNvSpPr>
          <p:nvPr>
            <p:ph type="title"/>
          </p:nvPr>
        </p:nvSpPr>
        <p:spPr/>
        <p:txBody>
          <a:bodyPr/>
          <a:lstStyle/>
          <a:p>
            <a:r>
              <a:rPr lang="en-US" dirty="0"/>
              <a:t>The GCAM Configuration File: Scenario Components</a:t>
            </a:r>
          </a:p>
        </p:txBody>
      </p:sp>
      <p:pic>
        <p:nvPicPr>
          <p:cNvPr id="6" name="Content Placeholder 5">
            <a:extLst>
              <a:ext uri="{FF2B5EF4-FFF2-40B4-BE49-F238E27FC236}">
                <a16:creationId xmlns:a16="http://schemas.microsoft.com/office/drawing/2014/main" id="{E24BAA3C-7EF1-9548-8FD3-161B6B40E73C}"/>
              </a:ext>
            </a:extLst>
          </p:cNvPr>
          <p:cNvPicPr>
            <a:picLocks noGrp="1" noChangeAspect="1"/>
          </p:cNvPicPr>
          <p:nvPr>
            <p:ph sz="quarter" idx="20"/>
          </p:nvPr>
        </p:nvPicPr>
        <p:blipFill>
          <a:blip r:embed="rId2"/>
          <a:stretch>
            <a:fillRect/>
          </a:stretch>
        </p:blipFill>
        <p:spPr>
          <a:xfrm>
            <a:off x="1324583" y="1933956"/>
            <a:ext cx="10286170" cy="6194434"/>
          </a:xfrm>
        </p:spPr>
      </p:pic>
    </p:spTree>
    <p:extLst>
      <p:ext uri="{BB962C8B-B14F-4D97-AF65-F5344CB8AC3E}">
        <p14:creationId xmlns:p14="http://schemas.microsoft.com/office/powerpoint/2010/main" val="266032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4EF1F-B099-2543-AC9C-7F8245427ABE}"/>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ACD43A91-518F-8E4B-ABBE-0C56D952D019}"/>
              </a:ext>
            </a:extLst>
          </p:cNvPr>
          <p:cNvSpPr>
            <a:spLocks noGrp="1"/>
          </p:cNvSpPr>
          <p:nvPr>
            <p:ph type="title"/>
          </p:nvPr>
        </p:nvSpPr>
        <p:spPr/>
        <p:txBody>
          <a:bodyPr/>
          <a:lstStyle/>
          <a:p>
            <a:r>
              <a:rPr lang="en-US" dirty="0"/>
              <a:t>The GCAM Configuration File: Strings, Bools, </a:t>
            </a:r>
            <a:r>
              <a:rPr lang="en-US" dirty="0" err="1"/>
              <a:t>Ints</a:t>
            </a:r>
            <a:r>
              <a:rPr lang="en-US" dirty="0"/>
              <a:t>, Doubles</a:t>
            </a:r>
          </a:p>
        </p:txBody>
      </p:sp>
      <p:pic>
        <p:nvPicPr>
          <p:cNvPr id="6" name="Content Placeholder 5">
            <a:extLst>
              <a:ext uri="{FF2B5EF4-FFF2-40B4-BE49-F238E27FC236}">
                <a16:creationId xmlns:a16="http://schemas.microsoft.com/office/drawing/2014/main" id="{6A6D0D4A-152E-7244-B693-A82E6A23BBD6}"/>
              </a:ext>
            </a:extLst>
          </p:cNvPr>
          <p:cNvPicPr>
            <a:picLocks noGrp="1" noChangeAspect="1"/>
          </p:cNvPicPr>
          <p:nvPr>
            <p:ph sz="quarter" idx="20"/>
          </p:nvPr>
        </p:nvPicPr>
        <p:blipFill>
          <a:blip r:embed="rId2"/>
          <a:stretch>
            <a:fillRect/>
          </a:stretch>
        </p:blipFill>
        <p:spPr>
          <a:xfrm>
            <a:off x="1446029" y="1758131"/>
            <a:ext cx="6528390" cy="6369160"/>
          </a:xfrm>
        </p:spPr>
      </p:pic>
      <p:sp>
        <p:nvSpPr>
          <p:cNvPr id="7" name="TextBox 6">
            <a:extLst>
              <a:ext uri="{FF2B5EF4-FFF2-40B4-BE49-F238E27FC236}">
                <a16:creationId xmlns:a16="http://schemas.microsoft.com/office/drawing/2014/main" id="{9F65E6F5-7165-FD4D-87AA-67C5A01CC0A2}"/>
              </a:ext>
            </a:extLst>
          </p:cNvPr>
          <p:cNvSpPr txBox="1"/>
          <p:nvPr/>
        </p:nvSpPr>
        <p:spPr>
          <a:xfrm>
            <a:off x="6433776" y="1424409"/>
            <a:ext cx="5490064" cy="491225"/>
          </a:xfrm>
          <a:prstGeom prst="rect">
            <a:avLst/>
          </a:prstGeom>
          <a:solidFill>
            <a:schemeClr val="accent6">
              <a:lumMod val="20000"/>
              <a:lumOff val="80000"/>
            </a:schemeClr>
          </a:solidFill>
        </p:spPr>
        <p:txBody>
          <a:bodyPr wrap="square" rtlCol="0">
            <a:spAutoFit/>
          </a:bodyPr>
          <a:lstStyle/>
          <a:p>
            <a:r>
              <a:rPr lang="en-US" sz="2592" dirty="0"/>
              <a:t>No spaces or special characters</a:t>
            </a:r>
          </a:p>
        </p:txBody>
      </p:sp>
      <p:sp>
        <p:nvSpPr>
          <p:cNvPr id="8" name="TextBox 7">
            <a:extLst>
              <a:ext uri="{FF2B5EF4-FFF2-40B4-BE49-F238E27FC236}">
                <a16:creationId xmlns:a16="http://schemas.microsoft.com/office/drawing/2014/main" id="{BA107AC7-8EC6-284B-B468-A40D4EACB571}"/>
              </a:ext>
            </a:extLst>
          </p:cNvPr>
          <p:cNvSpPr txBox="1"/>
          <p:nvPr/>
        </p:nvSpPr>
        <p:spPr>
          <a:xfrm>
            <a:off x="6424612" y="1952227"/>
            <a:ext cx="8205788" cy="890115"/>
          </a:xfrm>
          <a:prstGeom prst="rect">
            <a:avLst/>
          </a:prstGeom>
          <a:solidFill>
            <a:schemeClr val="accent6">
              <a:lumMod val="20000"/>
              <a:lumOff val="80000"/>
            </a:schemeClr>
          </a:solidFill>
        </p:spPr>
        <p:txBody>
          <a:bodyPr wrap="square" rtlCol="0">
            <a:spAutoFit/>
          </a:bodyPr>
          <a:lstStyle/>
          <a:p>
            <a:r>
              <a:rPr lang="en-US" sz="2592" dirty="0"/>
              <a:t>The debug file has a lot of detail but is only written for one region</a:t>
            </a:r>
          </a:p>
        </p:txBody>
      </p:sp>
      <p:sp>
        <p:nvSpPr>
          <p:cNvPr id="9" name="TextBox 8">
            <a:extLst>
              <a:ext uri="{FF2B5EF4-FFF2-40B4-BE49-F238E27FC236}">
                <a16:creationId xmlns:a16="http://schemas.microsoft.com/office/drawing/2014/main" id="{47F18C7F-F30C-4A4E-8857-2E8BE5AD9636}"/>
              </a:ext>
            </a:extLst>
          </p:cNvPr>
          <p:cNvSpPr txBox="1"/>
          <p:nvPr/>
        </p:nvSpPr>
        <p:spPr>
          <a:xfrm>
            <a:off x="7280450" y="3284874"/>
            <a:ext cx="4467058" cy="491225"/>
          </a:xfrm>
          <a:prstGeom prst="rect">
            <a:avLst/>
          </a:prstGeom>
          <a:solidFill>
            <a:schemeClr val="accent6">
              <a:lumMod val="20000"/>
              <a:lumOff val="80000"/>
            </a:schemeClr>
          </a:solidFill>
        </p:spPr>
        <p:txBody>
          <a:bodyPr wrap="square" rtlCol="0">
            <a:spAutoFit/>
          </a:bodyPr>
          <a:lstStyle/>
          <a:p>
            <a:r>
              <a:rPr lang="en-US" sz="2592" dirty="0"/>
              <a:t>Always keep calibration on</a:t>
            </a:r>
          </a:p>
        </p:txBody>
      </p:sp>
      <p:sp>
        <p:nvSpPr>
          <p:cNvPr id="10" name="TextBox 9">
            <a:extLst>
              <a:ext uri="{FF2B5EF4-FFF2-40B4-BE49-F238E27FC236}">
                <a16:creationId xmlns:a16="http://schemas.microsoft.com/office/drawing/2014/main" id="{B7DF60CE-832D-214F-8DCC-8FCB17026699}"/>
              </a:ext>
            </a:extLst>
          </p:cNvPr>
          <p:cNvSpPr txBox="1"/>
          <p:nvPr/>
        </p:nvSpPr>
        <p:spPr>
          <a:xfrm>
            <a:off x="7280450" y="3803119"/>
            <a:ext cx="7060114" cy="491225"/>
          </a:xfrm>
          <a:prstGeom prst="rect">
            <a:avLst/>
          </a:prstGeom>
          <a:solidFill>
            <a:schemeClr val="accent6">
              <a:lumMod val="20000"/>
              <a:lumOff val="80000"/>
            </a:schemeClr>
          </a:solidFill>
        </p:spPr>
        <p:txBody>
          <a:bodyPr wrap="square" rtlCol="0">
            <a:spAutoFit/>
          </a:bodyPr>
          <a:lstStyle/>
          <a:p>
            <a:r>
              <a:rPr lang="en-US" sz="2592" dirty="0"/>
              <a:t>If true, appends XML files listed in </a:t>
            </a:r>
            <a:r>
              <a:rPr lang="en-US" sz="2592" dirty="0" err="1"/>
              <a:t>BatchFile</a:t>
            </a:r>
            <a:endParaRPr lang="en-US" sz="2592" dirty="0"/>
          </a:p>
        </p:txBody>
      </p:sp>
      <p:sp>
        <p:nvSpPr>
          <p:cNvPr id="11" name="TextBox 10">
            <a:extLst>
              <a:ext uri="{FF2B5EF4-FFF2-40B4-BE49-F238E27FC236}">
                <a16:creationId xmlns:a16="http://schemas.microsoft.com/office/drawing/2014/main" id="{02A3B379-35D5-3244-8DDF-2CD7C3F2E28B}"/>
              </a:ext>
            </a:extLst>
          </p:cNvPr>
          <p:cNvSpPr txBox="1"/>
          <p:nvPr/>
        </p:nvSpPr>
        <p:spPr>
          <a:xfrm>
            <a:off x="7280450" y="4321953"/>
            <a:ext cx="7060114" cy="491225"/>
          </a:xfrm>
          <a:prstGeom prst="rect">
            <a:avLst/>
          </a:prstGeom>
          <a:solidFill>
            <a:schemeClr val="accent6">
              <a:lumMod val="20000"/>
              <a:lumOff val="80000"/>
            </a:schemeClr>
          </a:solidFill>
        </p:spPr>
        <p:txBody>
          <a:bodyPr wrap="square" rtlCol="0">
            <a:spAutoFit/>
          </a:bodyPr>
          <a:lstStyle/>
          <a:p>
            <a:r>
              <a:rPr lang="en-US" sz="2592" dirty="0"/>
              <a:t>If true, uses policy-target-file</a:t>
            </a:r>
          </a:p>
        </p:txBody>
      </p:sp>
      <p:cxnSp>
        <p:nvCxnSpPr>
          <p:cNvPr id="13" name="Straight Connector 12">
            <a:extLst>
              <a:ext uri="{FF2B5EF4-FFF2-40B4-BE49-F238E27FC236}">
                <a16:creationId xmlns:a16="http://schemas.microsoft.com/office/drawing/2014/main" id="{A1C2B2D3-11A2-AB4C-9D2C-C933CC683460}"/>
              </a:ext>
            </a:extLst>
          </p:cNvPr>
          <p:cNvCxnSpPr>
            <a:cxnSpLocks/>
          </p:cNvCxnSpPr>
          <p:nvPr/>
        </p:nvCxnSpPr>
        <p:spPr>
          <a:xfrm flipH="1">
            <a:off x="5124893" y="1692810"/>
            <a:ext cx="1299719" cy="259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B6C22E-C1BB-B944-9EF6-7B32166AD02B}"/>
              </a:ext>
            </a:extLst>
          </p:cNvPr>
          <p:cNvCxnSpPr/>
          <p:nvPr/>
        </p:nvCxnSpPr>
        <p:spPr>
          <a:xfrm flipH="1" flipV="1">
            <a:off x="4752754" y="2275367"/>
            <a:ext cx="1714388" cy="164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CE0CE8-EAAC-2247-A9CC-F2FFDEFDFB0B}"/>
              </a:ext>
            </a:extLst>
          </p:cNvPr>
          <p:cNvCxnSpPr/>
          <p:nvPr/>
        </p:nvCxnSpPr>
        <p:spPr>
          <a:xfrm>
            <a:off x="4917559" y="3499924"/>
            <a:ext cx="2362891" cy="30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A93AC1-94F3-F241-9043-600D0BBCC972}"/>
              </a:ext>
            </a:extLst>
          </p:cNvPr>
          <p:cNvCxnSpPr/>
          <p:nvPr/>
        </p:nvCxnSpPr>
        <p:spPr>
          <a:xfrm>
            <a:off x="4710224" y="3755178"/>
            <a:ext cx="2570226" cy="276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1C7152-E539-5341-A0F0-893114FB44BB}"/>
              </a:ext>
            </a:extLst>
          </p:cNvPr>
          <p:cNvCxnSpPr/>
          <p:nvPr/>
        </p:nvCxnSpPr>
        <p:spPr>
          <a:xfrm>
            <a:off x="4710224" y="3952318"/>
            <a:ext cx="2570226" cy="615247"/>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E82014-752B-5445-88BD-BBBAEDDE8875}"/>
              </a:ext>
            </a:extLst>
          </p:cNvPr>
          <p:cNvSpPr txBox="1"/>
          <p:nvPr/>
        </p:nvSpPr>
        <p:spPr>
          <a:xfrm>
            <a:off x="7280450" y="4836209"/>
            <a:ext cx="7060114" cy="890115"/>
          </a:xfrm>
          <a:prstGeom prst="rect">
            <a:avLst/>
          </a:prstGeom>
          <a:solidFill>
            <a:schemeClr val="accent6">
              <a:lumMod val="20000"/>
              <a:lumOff val="80000"/>
            </a:schemeClr>
          </a:solidFill>
        </p:spPr>
        <p:txBody>
          <a:bodyPr wrap="square" rtlCol="0">
            <a:spAutoFit/>
          </a:bodyPr>
          <a:lstStyle/>
          <a:p>
            <a:r>
              <a:rPr lang="en-US" sz="2592" dirty="0"/>
              <a:t>If true, calculates cost (area under the MAC curve)</a:t>
            </a:r>
          </a:p>
        </p:txBody>
      </p:sp>
      <p:cxnSp>
        <p:nvCxnSpPr>
          <p:cNvPr id="25" name="Straight Connector 24">
            <a:extLst>
              <a:ext uri="{FF2B5EF4-FFF2-40B4-BE49-F238E27FC236}">
                <a16:creationId xmlns:a16="http://schemas.microsoft.com/office/drawing/2014/main" id="{114058A1-DFAE-434B-8DFD-B83300CA62B5}"/>
              </a:ext>
            </a:extLst>
          </p:cNvPr>
          <p:cNvCxnSpPr>
            <a:cxnSpLocks/>
          </p:cNvCxnSpPr>
          <p:nvPr/>
        </p:nvCxnSpPr>
        <p:spPr>
          <a:xfrm>
            <a:off x="4752754" y="4228800"/>
            <a:ext cx="2527696" cy="8530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78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54AE4D-090E-164B-8857-A06B9540E623}"/>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667F5E85-CF43-A646-A6FC-BB6FB273E128}"/>
              </a:ext>
            </a:extLst>
          </p:cNvPr>
          <p:cNvSpPr>
            <a:spLocks noGrp="1"/>
          </p:cNvSpPr>
          <p:nvPr>
            <p:ph type="title"/>
          </p:nvPr>
        </p:nvSpPr>
        <p:spPr/>
        <p:txBody>
          <a:bodyPr/>
          <a:lstStyle/>
          <a:p>
            <a:r>
              <a:rPr lang="en-US" dirty="0"/>
              <a:t>GCAM Parallel</a:t>
            </a:r>
          </a:p>
        </p:txBody>
      </p:sp>
      <p:sp>
        <p:nvSpPr>
          <p:cNvPr id="4" name="Content Placeholder 3">
            <a:extLst>
              <a:ext uri="{FF2B5EF4-FFF2-40B4-BE49-F238E27FC236}">
                <a16:creationId xmlns:a16="http://schemas.microsoft.com/office/drawing/2014/main" id="{890F81CA-98F9-5342-955D-021A32CFC30C}"/>
              </a:ext>
            </a:extLst>
          </p:cNvPr>
          <p:cNvSpPr>
            <a:spLocks noGrp="1"/>
          </p:cNvSpPr>
          <p:nvPr>
            <p:ph sz="quarter" idx="20"/>
          </p:nvPr>
        </p:nvSpPr>
        <p:spPr>
          <a:xfrm>
            <a:off x="1371600" y="2057399"/>
            <a:ext cx="8019143" cy="5486401"/>
          </a:xfrm>
        </p:spPr>
        <p:txBody>
          <a:bodyPr/>
          <a:lstStyle/>
          <a:p>
            <a:r>
              <a:rPr lang="en-US" dirty="0"/>
              <a:t>Users can control the number of CPU cores GCAM will use to perform calculations by changing "max-parallelism” in the &lt;</a:t>
            </a:r>
            <a:r>
              <a:rPr lang="en-US" dirty="0" err="1"/>
              <a:t>Ints</a:t>
            </a:r>
            <a:r>
              <a:rPr lang="en-US" dirty="0"/>
              <a:t>&gt; section of the configuration file.</a:t>
            </a:r>
          </a:p>
          <a:p>
            <a:r>
              <a:rPr lang="en-US" dirty="0"/>
              <a:t>The default value, -1, indicates use all available CPUs</a:t>
            </a:r>
          </a:p>
          <a:p>
            <a:r>
              <a:rPr lang="en-US" dirty="0"/>
              <a:t>There are diminishing returns in terms of speed up when adding more CPUs</a:t>
            </a:r>
          </a:p>
          <a:p>
            <a:r>
              <a:rPr lang="en-US" dirty="0"/>
              <a:t>Note, some variability in iteration counts can be expected due to the stochastic nature of parallel computations.  However, results will always be replicated within solution tolerance</a:t>
            </a:r>
          </a:p>
        </p:txBody>
      </p:sp>
      <p:pic>
        <p:nvPicPr>
          <p:cNvPr id="6" name="Picture 5" descr="Chart, line chart&#10;&#10;Description automatically generated">
            <a:extLst>
              <a:ext uri="{FF2B5EF4-FFF2-40B4-BE49-F238E27FC236}">
                <a16:creationId xmlns:a16="http://schemas.microsoft.com/office/drawing/2014/main" id="{2E5F9C82-D19C-844B-8B60-64D958D18CF0}"/>
              </a:ext>
            </a:extLst>
          </p:cNvPr>
          <p:cNvPicPr>
            <a:picLocks noChangeAspect="1"/>
          </p:cNvPicPr>
          <p:nvPr/>
        </p:nvPicPr>
        <p:blipFill>
          <a:blip r:embed="rId2"/>
          <a:stretch>
            <a:fillRect/>
          </a:stretch>
        </p:blipFill>
        <p:spPr>
          <a:xfrm>
            <a:off x="9253700" y="1933955"/>
            <a:ext cx="5486401" cy="5486401"/>
          </a:xfrm>
          <a:prstGeom prst="rect">
            <a:avLst/>
          </a:prstGeom>
        </p:spPr>
      </p:pic>
    </p:spTree>
    <p:extLst>
      <p:ext uri="{BB962C8B-B14F-4D97-AF65-F5344CB8AC3E}">
        <p14:creationId xmlns:p14="http://schemas.microsoft.com/office/powerpoint/2010/main" val="326395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03F6E-8F95-9740-8196-9F868B86C294}"/>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8B00F084-9470-074A-BC1E-7A962AED433C}"/>
              </a:ext>
            </a:extLst>
          </p:cNvPr>
          <p:cNvSpPr>
            <a:spLocks noGrp="1"/>
          </p:cNvSpPr>
          <p:nvPr>
            <p:ph type="title"/>
          </p:nvPr>
        </p:nvSpPr>
        <p:spPr/>
        <p:txBody>
          <a:bodyPr/>
          <a:lstStyle/>
          <a:p>
            <a:r>
              <a:rPr lang="en-US" dirty="0"/>
              <a:t>Running the GCAM Reference Scenario: Windows</a:t>
            </a:r>
          </a:p>
        </p:txBody>
      </p:sp>
      <p:sp>
        <p:nvSpPr>
          <p:cNvPr id="4" name="Content Placeholder 3">
            <a:extLst>
              <a:ext uri="{FF2B5EF4-FFF2-40B4-BE49-F238E27FC236}">
                <a16:creationId xmlns:a16="http://schemas.microsoft.com/office/drawing/2014/main" id="{88397B2D-10C0-A141-A8AE-0F3385D08202}"/>
              </a:ext>
            </a:extLst>
          </p:cNvPr>
          <p:cNvSpPr>
            <a:spLocks noGrp="1"/>
          </p:cNvSpPr>
          <p:nvPr>
            <p:ph sz="quarter" idx="20"/>
          </p:nvPr>
        </p:nvSpPr>
        <p:spPr>
          <a:xfrm>
            <a:off x="1371600" y="2057399"/>
            <a:ext cx="7538484" cy="5486401"/>
          </a:xfrm>
        </p:spPr>
        <p:txBody>
          <a:bodyPr/>
          <a:lstStyle/>
          <a:p>
            <a:pPr marL="514350" indent="-514350">
              <a:buFont typeface="+mj-lt"/>
              <a:buAutoNum type="arabicPeriod"/>
            </a:pPr>
            <a:r>
              <a:rPr lang="en-US" dirty="0"/>
              <a:t>Navigate to the `exe` folder.</a:t>
            </a:r>
          </a:p>
          <a:p>
            <a:pPr marL="514350" indent="-514350">
              <a:buFont typeface="+mj-lt"/>
              <a:buAutoNum type="arabicPeriod"/>
            </a:pPr>
            <a:r>
              <a:rPr lang="en-US" dirty="0"/>
              <a:t>Create a `</a:t>
            </a:r>
            <a:r>
              <a:rPr lang="en-US" dirty="0" err="1"/>
              <a:t>configuration.xml</a:t>
            </a:r>
            <a:r>
              <a:rPr lang="en-US" dirty="0"/>
              <a:t>` file by copying the `</a:t>
            </a:r>
            <a:r>
              <a:rPr lang="en-US" dirty="0" err="1"/>
              <a:t>configuration_ref.xml</a:t>
            </a:r>
            <a:r>
              <a:rPr lang="en-US" dirty="0"/>
              <a:t>`.</a:t>
            </a:r>
          </a:p>
          <a:p>
            <a:pPr marL="514350" indent="-514350">
              <a:buFont typeface="+mj-lt"/>
              <a:buAutoNum type="arabicPeriod"/>
            </a:pPr>
            <a:r>
              <a:rPr lang="en-US" dirty="0"/>
              <a:t>Run GCAM:</a:t>
            </a:r>
          </a:p>
          <a:p>
            <a:pPr marL="1062990" lvl="1" indent="-514350">
              <a:buFont typeface="+mj-lt"/>
              <a:buAutoNum type="arabicPeriod"/>
            </a:pPr>
            <a:r>
              <a:rPr lang="en-US" dirty="0"/>
              <a:t>From Visual Studio press the green play button</a:t>
            </a:r>
          </a:p>
          <a:p>
            <a:pPr marL="1062990" lvl="1" indent="-514350">
              <a:buFont typeface="+mj-lt"/>
              <a:buAutoNum type="arabicPeriod"/>
            </a:pPr>
            <a:r>
              <a:rPr lang="en-US" dirty="0"/>
              <a:t>From windows explorer, double click `run-</a:t>
            </a:r>
            <a:r>
              <a:rPr lang="en-US" dirty="0" err="1"/>
              <a:t>gcam.bat</a:t>
            </a:r>
            <a:r>
              <a:rPr lang="en-US" dirty="0"/>
              <a:t>`</a:t>
            </a:r>
          </a:p>
        </p:txBody>
      </p:sp>
    </p:spTree>
    <p:extLst>
      <p:ext uri="{BB962C8B-B14F-4D97-AF65-F5344CB8AC3E}">
        <p14:creationId xmlns:p14="http://schemas.microsoft.com/office/powerpoint/2010/main" val="286761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03F6E-8F95-9740-8196-9F868B86C294}"/>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8B00F084-9470-074A-BC1E-7A962AED433C}"/>
              </a:ext>
            </a:extLst>
          </p:cNvPr>
          <p:cNvSpPr>
            <a:spLocks noGrp="1"/>
          </p:cNvSpPr>
          <p:nvPr>
            <p:ph type="title"/>
          </p:nvPr>
        </p:nvSpPr>
        <p:spPr/>
        <p:txBody>
          <a:bodyPr/>
          <a:lstStyle/>
          <a:p>
            <a:r>
              <a:rPr lang="en-US" dirty="0"/>
              <a:t>Running the GCAM Reference Scenario: Mac</a:t>
            </a:r>
          </a:p>
        </p:txBody>
      </p:sp>
      <p:sp>
        <p:nvSpPr>
          <p:cNvPr id="4" name="Content Placeholder 3">
            <a:extLst>
              <a:ext uri="{FF2B5EF4-FFF2-40B4-BE49-F238E27FC236}">
                <a16:creationId xmlns:a16="http://schemas.microsoft.com/office/drawing/2014/main" id="{88397B2D-10C0-A141-A8AE-0F3385D08202}"/>
              </a:ext>
            </a:extLst>
          </p:cNvPr>
          <p:cNvSpPr>
            <a:spLocks noGrp="1"/>
          </p:cNvSpPr>
          <p:nvPr>
            <p:ph sz="quarter" idx="20"/>
          </p:nvPr>
        </p:nvSpPr>
        <p:spPr>
          <a:xfrm>
            <a:off x="1371600" y="2057399"/>
            <a:ext cx="7049386" cy="5486401"/>
          </a:xfrm>
        </p:spPr>
        <p:txBody>
          <a:bodyPr/>
          <a:lstStyle/>
          <a:p>
            <a:pPr marL="514350" indent="-514350">
              <a:buFont typeface="+mj-lt"/>
              <a:buAutoNum type="arabicPeriod"/>
            </a:pPr>
            <a:r>
              <a:rPr lang="en-US" dirty="0"/>
              <a:t>Navigate to the `exe` folder.</a:t>
            </a:r>
          </a:p>
          <a:p>
            <a:pPr marL="514350" indent="-514350">
              <a:buFont typeface="+mj-lt"/>
              <a:buAutoNum type="arabicPeriod"/>
            </a:pPr>
            <a:r>
              <a:rPr lang="en-US" dirty="0"/>
              <a:t>Create a `</a:t>
            </a:r>
            <a:r>
              <a:rPr lang="en-US" dirty="0" err="1"/>
              <a:t>configuration.xml</a:t>
            </a:r>
            <a:r>
              <a:rPr lang="en-US" dirty="0"/>
              <a:t>` file by copying the `</a:t>
            </a:r>
            <a:r>
              <a:rPr lang="en-US" dirty="0" err="1"/>
              <a:t>configuration_ref.xml</a:t>
            </a:r>
            <a:r>
              <a:rPr lang="en-US" dirty="0"/>
              <a:t>`.</a:t>
            </a:r>
          </a:p>
          <a:p>
            <a:pPr marL="514350" indent="-514350">
              <a:buFont typeface="+mj-lt"/>
              <a:buAutoNum type="arabicPeriod"/>
            </a:pPr>
            <a:r>
              <a:rPr lang="en-US" dirty="0"/>
              <a:t>Run GCAM</a:t>
            </a:r>
          </a:p>
          <a:p>
            <a:pPr marL="1062990" lvl="1" indent="-514350">
              <a:buFont typeface="+mj-lt"/>
              <a:buAutoNum type="arabicPeriod"/>
            </a:pPr>
            <a:r>
              <a:rPr lang="en-US" dirty="0"/>
              <a:t>From </a:t>
            </a:r>
            <a:r>
              <a:rPr lang="en-US" dirty="0" err="1"/>
              <a:t>Xcode</a:t>
            </a:r>
            <a:r>
              <a:rPr lang="en-US" dirty="0"/>
              <a:t>, hit the play button</a:t>
            </a:r>
          </a:p>
          <a:p>
            <a:pPr marL="1062990" lvl="1" indent="-514350">
              <a:buFont typeface="+mj-lt"/>
              <a:buAutoNum type="arabicPeriod"/>
            </a:pPr>
            <a:r>
              <a:rPr lang="en-US" dirty="0"/>
              <a:t>From terminal, type `./Release/</a:t>
            </a:r>
            <a:r>
              <a:rPr lang="en-US" dirty="0" err="1"/>
              <a:t>gcam</a:t>
            </a:r>
            <a:r>
              <a:rPr lang="en-US" dirty="0"/>
              <a:t>` or `./</a:t>
            </a:r>
            <a:r>
              <a:rPr lang="en-US" dirty="0" err="1"/>
              <a:t>gcam.exe</a:t>
            </a:r>
            <a:r>
              <a:rPr lang="en-US" dirty="0"/>
              <a:t>` (depending on how you’ve compiled)</a:t>
            </a:r>
          </a:p>
          <a:p>
            <a:pPr marL="1062990" lvl="1" indent="-514350">
              <a:buFont typeface="+mj-lt"/>
              <a:buAutoNum type="arabicPeriod"/>
            </a:pPr>
            <a:r>
              <a:rPr lang="en-US" dirty="0"/>
              <a:t>From Finder, double click `run-</a:t>
            </a:r>
            <a:r>
              <a:rPr lang="en-US" dirty="0" err="1"/>
              <a:t>gcam.command</a:t>
            </a:r>
            <a:r>
              <a:rPr lang="en-US" dirty="0"/>
              <a:t>`</a:t>
            </a:r>
          </a:p>
        </p:txBody>
      </p:sp>
      <p:pic>
        <p:nvPicPr>
          <p:cNvPr id="6" name="Picture 5">
            <a:extLst>
              <a:ext uri="{FF2B5EF4-FFF2-40B4-BE49-F238E27FC236}">
                <a16:creationId xmlns:a16="http://schemas.microsoft.com/office/drawing/2014/main" id="{85CDE47D-CF0F-1C45-9F48-EB02B363F924}"/>
              </a:ext>
            </a:extLst>
          </p:cNvPr>
          <p:cNvPicPr>
            <a:picLocks noChangeAspect="1"/>
          </p:cNvPicPr>
          <p:nvPr/>
        </p:nvPicPr>
        <p:blipFill>
          <a:blip r:embed="rId2"/>
          <a:stretch>
            <a:fillRect/>
          </a:stretch>
        </p:blipFill>
        <p:spPr>
          <a:xfrm>
            <a:off x="9190074" y="2807598"/>
            <a:ext cx="4876800" cy="1168400"/>
          </a:xfrm>
          <a:prstGeom prst="rect">
            <a:avLst/>
          </a:prstGeom>
        </p:spPr>
      </p:pic>
      <p:cxnSp>
        <p:nvCxnSpPr>
          <p:cNvPr id="7" name="Straight Connector 6">
            <a:extLst>
              <a:ext uri="{FF2B5EF4-FFF2-40B4-BE49-F238E27FC236}">
                <a16:creationId xmlns:a16="http://schemas.microsoft.com/office/drawing/2014/main" id="{EB5A10B1-6638-F04B-855C-9E85B534F256}"/>
              </a:ext>
            </a:extLst>
          </p:cNvPr>
          <p:cNvCxnSpPr>
            <a:cxnSpLocks/>
          </p:cNvCxnSpPr>
          <p:nvPr/>
        </p:nvCxnSpPr>
        <p:spPr>
          <a:xfrm flipH="1">
            <a:off x="6911163" y="3466214"/>
            <a:ext cx="2062716" cy="648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1AF7DC-9FFF-FB44-89B0-49B6F1085B9B}"/>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E9AB3A10-95C7-0845-9F63-BF3F94423F21}"/>
              </a:ext>
            </a:extLst>
          </p:cNvPr>
          <p:cNvSpPr>
            <a:spLocks noGrp="1"/>
          </p:cNvSpPr>
          <p:nvPr>
            <p:ph type="title"/>
          </p:nvPr>
        </p:nvSpPr>
        <p:spPr/>
        <p:txBody>
          <a:bodyPr/>
          <a:lstStyle/>
          <a:p>
            <a:r>
              <a:rPr lang="en-US" dirty="0"/>
              <a:t>Mac: Security Permissions</a:t>
            </a:r>
          </a:p>
        </p:txBody>
      </p:sp>
      <p:sp>
        <p:nvSpPr>
          <p:cNvPr id="4" name="Content Placeholder 3">
            <a:extLst>
              <a:ext uri="{FF2B5EF4-FFF2-40B4-BE49-F238E27FC236}">
                <a16:creationId xmlns:a16="http://schemas.microsoft.com/office/drawing/2014/main" id="{BFA4103F-5701-774E-A0C2-5CCFA83AD65F}"/>
              </a:ext>
            </a:extLst>
          </p:cNvPr>
          <p:cNvSpPr>
            <a:spLocks noGrp="1"/>
          </p:cNvSpPr>
          <p:nvPr>
            <p:ph sz="quarter" idx="20"/>
          </p:nvPr>
        </p:nvSpPr>
        <p:spPr/>
        <p:txBody>
          <a:bodyPr/>
          <a:lstStyle/>
          <a:p>
            <a:r>
              <a:rPr lang="en-US" dirty="0"/>
              <a:t>Note on recent versions of Mac OS users will have to manually allow GCAM and maybe each third-party library that GCAM uses when double clicking `run-</a:t>
            </a:r>
            <a:r>
              <a:rPr lang="en-US" dirty="0" err="1"/>
              <a:t>gcam.command</a:t>
            </a:r>
            <a:r>
              <a:rPr lang="en-US" dirty="0"/>
              <a:t>`</a:t>
            </a:r>
          </a:p>
          <a:p>
            <a:r>
              <a:rPr lang="en-US" dirty="0"/>
              <a:t>This can be done by opening System Preferences -&gt; Security &amp; Privacy -&gt; General</a:t>
            </a:r>
          </a:p>
          <a:p>
            <a:pPr lvl="1"/>
            <a:r>
              <a:rPr lang="en-US" dirty="0"/>
              <a:t>At the bottom an option will appear to allow GCAM to run</a:t>
            </a:r>
          </a:p>
          <a:p>
            <a:r>
              <a:rPr lang="en-US" dirty="0"/>
              <a:t>You may need to do this a few times before all required software is allowed</a:t>
            </a:r>
          </a:p>
        </p:txBody>
      </p:sp>
    </p:spTree>
    <p:extLst>
      <p:ext uri="{BB962C8B-B14F-4D97-AF65-F5344CB8AC3E}">
        <p14:creationId xmlns:p14="http://schemas.microsoft.com/office/powerpoint/2010/main" val="41630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98DB9D4-1EFE-5741-8004-B23DF36ED69B}" type="slidenum">
              <a:rPr lang="en-US" sz="1080"/>
              <a:pPr eaLnBrk="1" hangingPunct="1"/>
              <a:t>2</a:t>
            </a:fld>
            <a:endParaRPr lang="en-US" sz="1080"/>
          </a:p>
        </p:txBody>
      </p:sp>
      <p:sp>
        <p:nvSpPr>
          <p:cNvPr id="14337" name="Title 1"/>
          <p:cNvSpPr>
            <a:spLocks noGrp="1"/>
          </p:cNvSpPr>
          <p:nvPr>
            <p:ph type="title"/>
          </p:nvPr>
        </p:nvSpPr>
        <p:spPr/>
        <p:txBody>
          <a:bodyPr/>
          <a:lstStyle/>
          <a:p>
            <a:r>
              <a:rPr lang="en-US">
                <a:latin typeface="Arial" charset="0"/>
                <a:ea typeface="ＭＳ Ｐゴシック" charset="0"/>
                <a:cs typeface="ＭＳ Ｐゴシック" charset="0"/>
              </a:rPr>
              <a:t>General Outline</a:t>
            </a:r>
          </a:p>
        </p:txBody>
      </p:sp>
      <p:sp>
        <p:nvSpPr>
          <p:cNvPr id="14338"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Preliminary: Software to Download</a:t>
            </a:r>
          </a:p>
          <a:p>
            <a:r>
              <a:rPr lang="en-US" dirty="0">
                <a:latin typeface="Arial" charset="0"/>
                <a:ea typeface="ＭＳ Ｐゴシック" charset="0"/>
                <a:cs typeface="ＭＳ Ｐゴシック" charset="0"/>
              </a:rPr>
              <a:t>Part 1: Running the GCAM Reference Scenario</a:t>
            </a:r>
            <a:endParaRPr lang="en-US" dirty="0">
              <a:latin typeface="Arial" charset="0"/>
              <a:ea typeface="ＭＳ Ｐゴシック" charset="0"/>
            </a:endParaRPr>
          </a:p>
          <a:p>
            <a:r>
              <a:rPr lang="en-US" dirty="0">
                <a:latin typeface="Arial" charset="0"/>
                <a:ea typeface="ＭＳ Ｐゴシック" charset="0"/>
                <a:cs typeface="ＭＳ Ｐゴシック" charset="0"/>
              </a:rPr>
              <a:t>Part 2: Running alternative scenarios</a:t>
            </a:r>
          </a:p>
          <a:p>
            <a:r>
              <a:rPr lang="en-US" dirty="0">
                <a:latin typeface="Arial" charset="0"/>
                <a:ea typeface="ＭＳ Ｐゴシック" charset="0"/>
                <a:cs typeface="ＭＳ Ｐゴシック" charset="0"/>
              </a:rPr>
              <a:t>Part 3: Changing input files</a:t>
            </a:r>
          </a:p>
          <a:p>
            <a:r>
              <a:rPr lang="en-US" dirty="0">
                <a:latin typeface="Arial" charset="0"/>
                <a:ea typeface="ＭＳ Ｐゴシック" charset="0"/>
                <a:cs typeface="ＭＳ Ｐゴシック" charset="0"/>
              </a:rPr>
              <a:t>Part 4: Debugging</a:t>
            </a:r>
          </a:p>
          <a:p>
            <a:r>
              <a:rPr lang="en-US" dirty="0">
                <a:latin typeface="Arial" charset="0"/>
                <a:ea typeface="ＭＳ Ｐゴシック" charset="0"/>
                <a:cs typeface="ＭＳ Ｐゴシック" charset="0"/>
              </a:rPr>
              <a:t>Part 5: Additional Resources</a:t>
            </a:r>
          </a:p>
          <a:p>
            <a:r>
              <a:rPr lang="en-US" dirty="0">
                <a:latin typeface="Arial" charset="0"/>
                <a:ea typeface="ＭＳ Ｐゴシック" charset="0"/>
                <a:cs typeface="ＭＳ Ｐゴシック" charset="0"/>
              </a:rPr>
              <a:t>Part 6: Theory and meaning of parameters</a:t>
            </a:r>
          </a:p>
        </p:txBody>
      </p:sp>
    </p:spTree>
    <p:extLst>
      <p:ext uri="{BB962C8B-B14F-4D97-AF65-F5344CB8AC3E}">
        <p14:creationId xmlns:p14="http://schemas.microsoft.com/office/powerpoint/2010/main" val="249074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03F6E-8F95-9740-8196-9F868B86C294}"/>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8B00F084-9470-074A-BC1E-7A962AED433C}"/>
              </a:ext>
            </a:extLst>
          </p:cNvPr>
          <p:cNvSpPr>
            <a:spLocks noGrp="1"/>
          </p:cNvSpPr>
          <p:nvPr>
            <p:ph type="title"/>
          </p:nvPr>
        </p:nvSpPr>
        <p:spPr/>
        <p:txBody>
          <a:bodyPr/>
          <a:lstStyle/>
          <a:p>
            <a:r>
              <a:rPr lang="en-US" dirty="0"/>
              <a:t>Running the GCAM Reference Scenario: Linux</a:t>
            </a:r>
          </a:p>
        </p:txBody>
      </p:sp>
      <p:sp>
        <p:nvSpPr>
          <p:cNvPr id="4" name="Content Placeholder 3">
            <a:extLst>
              <a:ext uri="{FF2B5EF4-FFF2-40B4-BE49-F238E27FC236}">
                <a16:creationId xmlns:a16="http://schemas.microsoft.com/office/drawing/2014/main" id="{88397B2D-10C0-A141-A8AE-0F3385D08202}"/>
              </a:ext>
            </a:extLst>
          </p:cNvPr>
          <p:cNvSpPr>
            <a:spLocks noGrp="1"/>
          </p:cNvSpPr>
          <p:nvPr>
            <p:ph sz="quarter" idx="20"/>
          </p:nvPr>
        </p:nvSpPr>
        <p:spPr>
          <a:xfrm>
            <a:off x="1371600" y="2057399"/>
            <a:ext cx="7644809" cy="5486401"/>
          </a:xfrm>
        </p:spPr>
        <p:txBody>
          <a:bodyPr/>
          <a:lstStyle/>
          <a:p>
            <a:pPr marL="514350" indent="-514350">
              <a:buFont typeface="+mj-lt"/>
              <a:buAutoNum type="arabicPeriod"/>
            </a:pPr>
            <a:r>
              <a:rPr lang="en-US" dirty="0"/>
              <a:t>Navigate to the `exe` folder.</a:t>
            </a:r>
          </a:p>
          <a:p>
            <a:pPr marL="514350" indent="-514350">
              <a:buFont typeface="+mj-lt"/>
              <a:buAutoNum type="arabicPeriod"/>
            </a:pPr>
            <a:r>
              <a:rPr lang="en-US" dirty="0"/>
              <a:t>Create a `</a:t>
            </a:r>
            <a:r>
              <a:rPr lang="en-US" dirty="0" err="1"/>
              <a:t>configuration.xml</a:t>
            </a:r>
            <a:r>
              <a:rPr lang="en-US" dirty="0"/>
              <a:t>` file by copying the `</a:t>
            </a:r>
            <a:r>
              <a:rPr lang="en-US" dirty="0" err="1"/>
              <a:t>configuration_ref.xml</a:t>
            </a:r>
            <a:r>
              <a:rPr lang="en-US" dirty="0"/>
              <a:t>`.</a:t>
            </a:r>
          </a:p>
          <a:p>
            <a:pPr marL="514350" indent="-514350">
              <a:buFont typeface="+mj-lt"/>
              <a:buAutoNum type="arabicPeriod"/>
            </a:pPr>
            <a:r>
              <a:rPr lang="en-US" dirty="0"/>
              <a:t>Run GCAM</a:t>
            </a:r>
          </a:p>
          <a:p>
            <a:pPr marL="1062990" lvl="1" indent="-514350">
              <a:buFont typeface="+mj-lt"/>
              <a:buAutoNum type="arabicPeriod"/>
            </a:pPr>
            <a:r>
              <a:rPr lang="en-US" dirty="0"/>
              <a:t>Type `./</a:t>
            </a:r>
            <a:r>
              <a:rPr lang="en-US" dirty="0" err="1"/>
              <a:t>gcam.exe</a:t>
            </a:r>
            <a:r>
              <a:rPr lang="en-US" dirty="0"/>
              <a:t>`</a:t>
            </a:r>
          </a:p>
        </p:txBody>
      </p:sp>
    </p:spTree>
    <p:extLst>
      <p:ext uri="{BB962C8B-B14F-4D97-AF65-F5344CB8AC3E}">
        <p14:creationId xmlns:p14="http://schemas.microsoft.com/office/powerpoint/2010/main" val="412745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0E461171-EDCE-A446-8100-9FE461559068}" type="slidenum">
              <a:rPr lang="en-US" sz="1080"/>
              <a:pPr eaLnBrk="1" hangingPunct="1"/>
              <a:t>21</a:t>
            </a:fld>
            <a:endParaRPr lang="en-US" sz="1080"/>
          </a:p>
        </p:txBody>
      </p:sp>
      <p:sp>
        <p:nvSpPr>
          <p:cNvPr id="18433" name="Title 1"/>
          <p:cNvSpPr>
            <a:spLocks noGrp="1"/>
          </p:cNvSpPr>
          <p:nvPr>
            <p:ph type="title"/>
          </p:nvPr>
        </p:nvSpPr>
        <p:spPr/>
        <p:txBody>
          <a:bodyPr/>
          <a:lstStyle/>
          <a:p>
            <a:r>
              <a:rPr lang="en-US" dirty="0">
                <a:latin typeface="Arial" charset="0"/>
                <a:ea typeface="ＭＳ Ｐゴシック" charset="0"/>
                <a:cs typeface="ＭＳ Ｐゴシック" charset="0"/>
              </a:rPr>
              <a:t>Running GCAM</a:t>
            </a:r>
          </a:p>
        </p:txBody>
      </p:sp>
      <p:pic>
        <p:nvPicPr>
          <p:cNvPr id="5" name="Content Placeholder 4">
            <a:extLst>
              <a:ext uri="{FF2B5EF4-FFF2-40B4-BE49-F238E27FC236}">
                <a16:creationId xmlns:a16="http://schemas.microsoft.com/office/drawing/2014/main" id="{E3CB0F43-8F3B-0842-B6C2-96C9119BF778}"/>
              </a:ext>
            </a:extLst>
          </p:cNvPr>
          <p:cNvPicPr>
            <a:picLocks noGrp="1" noChangeAspect="1"/>
          </p:cNvPicPr>
          <p:nvPr>
            <p:ph sz="quarter" idx="20"/>
          </p:nvPr>
        </p:nvPicPr>
        <p:blipFill>
          <a:blip r:embed="rId2"/>
          <a:stretch>
            <a:fillRect/>
          </a:stretch>
        </p:blipFill>
        <p:spPr>
          <a:xfrm>
            <a:off x="1453040" y="1608552"/>
            <a:ext cx="6393787" cy="6485785"/>
          </a:xfrm>
        </p:spPr>
      </p:pic>
      <p:sp>
        <p:nvSpPr>
          <p:cNvPr id="7" name="Content Placeholder 2"/>
          <p:cNvSpPr txBox="1">
            <a:spLocks/>
          </p:cNvSpPr>
          <p:nvPr/>
        </p:nvSpPr>
        <p:spPr bwMode="auto">
          <a:xfrm>
            <a:off x="8151553" y="244292"/>
            <a:ext cx="6393787" cy="7791695"/>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800100" indent="-34290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3"/>
              </a:buBlip>
            </a:pPr>
            <a:r>
              <a:rPr lang="en-US" sz="2800" dirty="0">
                <a:solidFill>
                  <a:schemeClr val="tx1">
                    <a:lumMod val="50000"/>
                  </a:schemeClr>
                </a:solidFill>
              </a:rPr>
              <a:t>Command prompt/terminal window contains log messages</a:t>
            </a:r>
          </a:p>
          <a:p>
            <a:pPr lvl="1">
              <a:lnSpc>
                <a:spcPct val="85000"/>
              </a:lnSpc>
              <a:spcBef>
                <a:spcPct val="30000"/>
              </a:spcBef>
              <a:buClr>
                <a:schemeClr val="folHlink"/>
              </a:buClr>
              <a:buFontTx/>
              <a:buBlip>
                <a:blip r:embed="rId3"/>
              </a:buBlip>
            </a:pPr>
            <a:r>
              <a:rPr lang="en-US" dirty="0">
                <a:solidFill>
                  <a:schemeClr val="tx1">
                    <a:lumMod val="50000"/>
                  </a:schemeClr>
                </a:solidFill>
              </a:rPr>
              <a:t>These are also written out to exe/logs/</a:t>
            </a:r>
            <a:r>
              <a:rPr lang="en-US" dirty="0" err="1">
                <a:solidFill>
                  <a:schemeClr val="tx1">
                    <a:lumMod val="50000"/>
                  </a:schemeClr>
                </a:solidFill>
              </a:rPr>
              <a:t>main_log.txt</a:t>
            </a:r>
            <a:r>
              <a:rPr lang="en-US" dirty="0">
                <a:solidFill>
                  <a:schemeClr val="tx1">
                    <a:lumMod val="50000"/>
                  </a:schemeClr>
                </a:solidFill>
              </a:rPr>
              <a:t>. Main log will also contain more information than is printed to screen.</a:t>
            </a:r>
          </a:p>
          <a:p>
            <a:pPr>
              <a:lnSpc>
                <a:spcPct val="85000"/>
              </a:lnSpc>
              <a:spcBef>
                <a:spcPct val="30000"/>
              </a:spcBef>
              <a:buClr>
                <a:schemeClr val="folHlink"/>
              </a:buClr>
              <a:buFontTx/>
              <a:buBlip>
                <a:blip r:embed="rId3"/>
              </a:buBlip>
            </a:pPr>
            <a:r>
              <a:rPr lang="en-US" sz="2800" dirty="0">
                <a:solidFill>
                  <a:schemeClr val="tx1">
                    <a:lumMod val="50000"/>
                  </a:schemeClr>
                </a:solidFill>
              </a:rPr>
              <a:t>Input files are read in the order that they appear in the </a:t>
            </a:r>
            <a:r>
              <a:rPr lang="en-US" sz="2800" dirty="0" err="1">
                <a:solidFill>
                  <a:schemeClr val="tx1">
                    <a:lumMod val="50000"/>
                  </a:schemeClr>
                </a:solidFill>
              </a:rPr>
              <a:t>configuration.xml</a:t>
            </a:r>
            <a:r>
              <a:rPr lang="en-US" sz="2800" dirty="0">
                <a:solidFill>
                  <a:schemeClr val="tx1">
                    <a:lumMod val="50000"/>
                  </a:schemeClr>
                </a:solidFill>
              </a:rPr>
              <a:t> file.</a:t>
            </a:r>
          </a:p>
          <a:p>
            <a:pPr lvl="1">
              <a:lnSpc>
                <a:spcPct val="85000"/>
              </a:lnSpc>
              <a:spcBef>
                <a:spcPct val="30000"/>
              </a:spcBef>
              <a:buClr>
                <a:schemeClr val="folHlink"/>
              </a:buClr>
              <a:buFontTx/>
              <a:buBlip>
                <a:blip r:embed="rId3"/>
              </a:buBlip>
            </a:pPr>
            <a:r>
              <a:rPr lang="en-US" dirty="0">
                <a:solidFill>
                  <a:schemeClr val="tx1">
                    <a:lumMod val="50000"/>
                  </a:schemeClr>
                </a:solidFill>
              </a:rPr>
              <a:t>Where multiple files refer to the same parameter, the last one read in is the one whose value is used.</a:t>
            </a:r>
          </a:p>
          <a:p>
            <a:pPr lvl="1">
              <a:lnSpc>
                <a:spcPct val="85000"/>
              </a:lnSpc>
              <a:spcBef>
                <a:spcPct val="30000"/>
              </a:spcBef>
              <a:buClr>
                <a:schemeClr val="folHlink"/>
              </a:buClr>
              <a:buFontTx/>
              <a:buBlip>
                <a:blip r:embed="rId3"/>
              </a:buBlip>
            </a:pPr>
            <a:endParaRPr lang="en-US" sz="2800" dirty="0">
              <a:solidFill>
                <a:schemeClr val="tx1">
                  <a:lumMod val="50000"/>
                </a:schemeClr>
              </a:solidFill>
            </a:endParaRPr>
          </a:p>
          <a:p>
            <a:pPr>
              <a:lnSpc>
                <a:spcPct val="85000"/>
              </a:lnSpc>
              <a:spcBef>
                <a:spcPct val="30000"/>
              </a:spcBef>
              <a:buClr>
                <a:schemeClr val="folHlink"/>
              </a:buClr>
              <a:buFontTx/>
              <a:buBlip>
                <a:blip r:embed="rId3"/>
              </a:buBlip>
            </a:pPr>
            <a:r>
              <a:rPr lang="en-US" sz="2800" dirty="0">
                <a:solidFill>
                  <a:schemeClr val="tx1">
                    <a:lumMod val="50000"/>
                  </a:schemeClr>
                </a:solidFill>
              </a:rPr>
              <a:t>Recursive and dynamic: each period is solved independently, but information from one period is passed forward to the next</a:t>
            </a:r>
          </a:p>
          <a:p>
            <a:pPr>
              <a:lnSpc>
                <a:spcPct val="85000"/>
              </a:lnSpc>
              <a:spcBef>
                <a:spcPct val="30000"/>
              </a:spcBef>
              <a:buClr>
                <a:schemeClr val="folHlink"/>
              </a:buClr>
              <a:buFontTx/>
              <a:buBlip>
                <a:blip r:embed="rId3"/>
              </a:buBlip>
            </a:pPr>
            <a:r>
              <a:rPr lang="en-US" sz="2800" dirty="0">
                <a:solidFill>
                  <a:schemeClr val="tx1">
                    <a:lumMod val="50000"/>
                  </a:schemeClr>
                </a:solidFill>
              </a:rPr>
              <a:t>Deterministic: rerunning the model with no changes to input files will produce exactly the same outcome</a:t>
            </a:r>
          </a:p>
        </p:txBody>
      </p:sp>
    </p:spTree>
    <p:extLst>
      <p:ext uri="{BB962C8B-B14F-4D97-AF65-F5344CB8AC3E}">
        <p14:creationId xmlns:p14="http://schemas.microsoft.com/office/powerpoint/2010/main" val="161204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C22E7000-423F-B44C-98A0-B447A8A8618D}" type="slidenum">
              <a:rPr lang="en-US" sz="1080"/>
              <a:pPr eaLnBrk="1" hangingPunct="1"/>
              <a:t>22</a:t>
            </a:fld>
            <a:endParaRPr lang="en-US" sz="1080"/>
          </a:p>
        </p:txBody>
      </p:sp>
      <p:sp>
        <p:nvSpPr>
          <p:cNvPr id="19457" name="Title 1"/>
          <p:cNvSpPr>
            <a:spLocks noGrp="1"/>
          </p:cNvSpPr>
          <p:nvPr>
            <p:ph type="title"/>
          </p:nvPr>
        </p:nvSpPr>
        <p:spPr/>
        <p:txBody>
          <a:bodyPr/>
          <a:lstStyle/>
          <a:p>
            <a:r>
              <a:rPr lang="en-US" dirty="0">
                <a:latin typeface="Arial" charset="0"/>
                <a:ea typeface="ＭＳ Ｐゴシック" charset="0"/>
                <a:cs typeface="ＭＳ Ｐゴシック" charset="0"/>
              </a:rPr>
              <a:t>Output</a:t>
            </a:r>
          </a:p>
        </p:txBody>
      </p:sp>
      <p:sp>
        <p:nvSpPr>
          <p:cNvPr id="19458" name="Content Placeholder 2"/>
          <p:cNvSpPr>
            <a:spLocks noGrp="1"/>
          </p:cNvSpPr>
          <p:nvPr>
            <p:ph sz="quarter" idx="20"/>
          </p:nvPr>
        </p:nvSpPr>
        <p:spPr/>
        <p:txBody>
          <a:bodyPr/>
          <a:lstStyle/>
          <a:p>
            <a:r>
              <a:rPr lang="en-US" dirty="0">
                <a:latin typeface="Arial" charset="0"/>
                <a:ea typeface="ＭＳ Ｐゴシック" charset="0"/>
              </a:rPr>
              <a:t>The debug file</a:t>
            </a:r>
          </a:p>
          <a:p>
            <a:pPr lvl="1"/>
            <a:r>
              <a:rPr lang="en-US" dirty="0">
                <a:latin typeface="Arial" charset="0"/>
                <a:ea typeface="ＭＳ Ｐゴシック" charset="0"/>
              </a:rPr>
              <a:t>exe/</a:t>
            </a:r>
            <a:r>
              <a:rPr lang="en-US" dirty="0" err="1">
                <a:latin typeface="Arial" charset="0"/>
                <a:ea typeface="ＭＳ Ｐゴシック" charset="0"/>
              </a:rPr>
              <a:t>debugReference.xml</a:t>
            </a:r>
            <a:r>
              <a:rPr lang="en-US" dirty="0">
                <a:latin typeface="Arial" charset="0"/>
                <a:ea typeface="ＭＳ Ｐゴシック" charset="0"/>
              </a:rPr>
              <a:t> (filename set in config and merged with scenario name)</a:t>
            </a:r>
          </a:p>
          <a:p>
            <a:pPr lvl="1"/>
            <a:r>
              <a:rPr lang="en-US" dirty="0">
                <a:latin typeface="Arial" charset="0"/>
                <a:ea typeface="ＭＳ Ｐゴシック" charset="0"/>
              </a:rPr>
              <a:t>This writes out at the end of each time period, and contains a larger number of parameters for debugging</a:t>
            </a:r>
          </a:p>
          <a:p>
            <a:pPr lvl="1"/>
            <a:r>
              <a:rPr lang="en-US" dirty="0">
                <a:latin typeface="Arial" charset="0"/>
                <a:ea typeface="ＭＳ Ｐゴシック" charset="0"/>
              </a:rPr>
              <a:t>It is only written for one region, set in the configuration file</a:t>
            </a:r>
          </a:p>
          <a:p>
            <a:r>
              <a:rPr lang="en-US" dirty="0">
                <a:latin typeface="Arial" charset="0"/>
                <a:ea typeface="ＭＳ Ｐゴシック" charset="0"/>
              </a:rPr>
              <a:t>The output database</a:t>
            </a:r>
          </a:p>
          <a:p>
            <a:pPr lvl="1"/>
            <a:r>
              <a:rPr lang="en-US" dirty="0">
                <a:latin typeface="Arial" charset="0"/>
                <a:ea typeface="ＭＳ Ｐゴシック" charset="0"/>
              </a:rPr>
              <a:t>output/</a:t>
            </a:r>
            <a:r>
              <a:rPr lang="en-US" dirty="0" err="1">
                <a:latin typeface="Arial" charset="0"/>
                <a:ea typeface="ＭＳ Ｐゴシック" charset="0"/>
              </a:rPr>
              <a:t>database_basexdb</a:t>
            </a:r>
            <a:r>
              <a:rPr lang="en-US" dirty="0">
                <a:latin typeface="Arial" charset="0"/>
                <a:ea typeface="ＭＳ Ｐゴシック" charset="0"/>
              </a:rPr>
              <a:t> (set in </a:t>
            </a:r>
            <a:r>
              <a:rPr lang="en-US" dirty="0" err="1">
                <a:latin typeface="Arial" charset="0"/>
                <a:ea typeface="ＭＳ Ｐゴシック" charset="0"/>
              </a:rPr>
              <a:t>configuration.xml</a:t>
            </a:r>
            <a:r>
              <a:rPr lang="en-US" dirty="0">
                <a:latin typeface="Arial" charset="0"/>
                <a:ea typeface="ＭＳ Ｐゴシック" charset="0"/>
              </a:rPr>
              <a:t>)</a:t>
            </a:r>
          </a:p>
          <a:p>
            <a:pPr lvl="1"/>
            <a:r>
              <a:rPr lang="en-US" dirty="0">
                <a:latin typeface="Arial" charset="0"/>
                <a:ea typeface="ＭＳ Ｐゴシック" charset="0"/>
              </a:rPr>
              <a:t>Contains the results from the scenario in a database that can be queried</a:t>
            </a:r>
          </a:p>
          <a:p>
            <a:pPr lvl="1"/>
            <a:r>
              <a:rPr lang="en-US" dirty="0">
                <a:latin typeface="Arial" charset="0"/>
                <a:ea typeface="ＭＳ Ｐゴシック" charset="0"/>
              </a:rPr>
              <a:t>Results can also be exported from the database to xml</a:t>
            </a:r>
          </a:p>
        </p:txBody>
      </p:sp>
    </p:spTree>
    <p:extLst>
      <p:ext uri="{BB962C8B-B14F-4D97-AF65-F5344CB8AC3E}">
        <p14:creationId xmlns:p14="http://schemas.microsoft.com/office/powerpoint/2010/main" val="73993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4F47A551-E6F4-1744-9EFC-2596088FC376}" type="slidenum">
              <a:rPr lang="en-US" sz="1080"/>
              <a:pPr eaLnBrk="1" hangingPunct="1"/>
              <a:t>23</a:t>
            </a:fld>
            <a:endParaRPr lang="en-US" sz="1080"/>
          </a:p>
        </p:txBody>
      </p:sp>
      <p:sp>
        <p:nvSpPr>
          <p:cNvPr id="21505" name="Title 1"/>
          <p:cNvSpPr>
            <a:spLocks noGrp="1"/>
          </p:cNvSpPr>
          <p:nvPr>
            <p:ph type="title"/>
          </p:nvPr>
        </p:nvSpPr>
        <p:spPr/>
        <p:txBody>
          <a:bodyPr/>
          <a:lstStyle/>
          <a:p>
            <a:r>
              <a:rPr lang="en-US" dirty="0">
                <a:latin typeface="Arial" charset="0"/>
                <a:ea typeface="ＭＳ Ｐゴシック" charset="0"/>
                <a:cs typeface="ＭＳ Ｐゴシック" charset="0"/>
              </a:rPr>
              <a:t>The output database</a:t>
            </a:r>
          </a:p>
        </p:txBody>
      </p:sp>
      <p:sp>
        <p:nvSpPr>
          <p:cNvPr id="6" name="Content Placeholder 2"/>
          <p:cNvSpPr txBox="1">
            <a:spLocks/>
          </p:cNvSpPr>
          <p:nvPr/>
        </p:nvSpPr>
        <p:spPr bwMode="auto">
          <a:xfrm>
            <a:off x="3200400" y="7204097"/>
            <a:ext cx="8601739" cy="860895"/>
          </a:xfrm>
          <a:prstGeom prst="rect">
            <a:avLst/>
          </a:prstGeom>
          <a:noFill/>
          <a:ln w="9525">
            <a:noFill/>
            <a:miter lim="800000"/>
            <a:headEnd/>
            <a:tailEnd/>
          </a:ln>
        </p:spPr>
        <p:txBody>
          <a:bodyPr lIns="0" tIns="0" rIns="0" bIns="0"/>
          <a:lstStyle/>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Open </a:t>
            </a:r>
            <a:r>
              <a:rPr lang="en-US" sz="2592" kern="0" dirty="0" err="1">
                <a:ea typeface="ＭＳ Ｐゴシック" pitchFamily="-109" charset="-128"/>
              </a:rPr>
              <a:t>ModelInterface</a:t>
            </a:r>
            <a:endParaRPr lang="en-US" sz="2592" kern="0" dirty="0">
              <a:ea typeface="ＭＳ Ｐゴシック" pitchFamily="-109" charset="-128"/>
            </a:endParaRPr>
          </a:p>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File -&gt; Open -&gt; DB Open (output/</a:t>
            </a:r>
            <a:r>
              <a:rPr lang="en-US" sz="2592" kern="0" dirty="0" err="1">
                <a:ea typeface="ＭＳ Ｐゴシック" pitchFamily="-109" charset="-128"/>
              </a:rPr>
              <a:t>database_basexdb</a:t>
            </a:r>
            <a:r>
              <a:rPr lang="en-US" sz="2592" kern="0" dirty="0">
                <a:ea typeface="ＭＳ Ｐゴシック" pitchFamily="-109" charset="-128"/>
              </a:rPr>
              <a:t>)</a:t>
            </a:r>
          </a:p>
        </p:txBody>
      </p:sp>
      <p:pic>
        <p:nvPicPr>
          <p:cNvPr id="2" name="Picture 1" descr="basexdb.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3445" y="1536087"/>
            <a:ext cx="10086772" cy="5933396"/>
          </a:xfrm>
          <a:prstGeom prst="rect">
            <a:avLst/>
          </a:prstGeom>
        </p:spPr>
      </p:pic>
    </p:spTree>
    <p:extLst>
      <p:ext uri="{BB962C8B-B14F-4D97-AF65-F5344CB8AC3E}">
        <p14:creationId xmlns:p14="http://schemas.microsoft.com/office/powerpoint/2010/main" val="120590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74A77-8635-704D-AE66-F15E4FF67150}"/>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919E8E76-BB2F-9D4C-BB35-568CBB4E6CB1}"/>
              </a:ext>
            </a:extLst>
          </p:cNvPr>
          <p:cNvSpPr>
            <a:spLocks noGrp="1"/>
          </p:cNvSpPr>
          <p:nvPr>
            <p:ph type="title"/>
          </p:nvPr>
        </p:nvSpPr>
        <p:spPr/>
        <p:txBody>
          <a:bodyPr/>
          <a:lstStyle/>
          <a:p>
            <a:r>
              <a:rPr lang="en-US" dirty="0"/>
              <a:t>What is in the GCAM Reference scenario?</a:t>
            </a:r>
          </a:p>
        </p:txBody>
      </p:sp>
      <p:sp>
        <p:nvSpPr>
          <p:cNvPr id="4" name="Content Placeholder 3">
            <a:extLst>
              <a:ext uri="{FF2B5EF4-FFF2-40B4-BE49-F238E27FC236}">
                <a16:creationId xmlns:a16="http://schemas.microsoft.com/office/drawing/2014/main" id="{CC48B32A-3D6E-0B44-BC16-1D0E9679C2B0}"/>
              </a:ext>
            </a:extLst>
          </p:cNvPr>
          <p:cNvSpPr>
            <a:spLocks noGrp="1"/>
          </p:cNvSpPr>
          <p:nvPr>
            <p:ph sz="quarter" idx="20"/>
          </p:nvPr>
        </p:nvSpPr>
        <p:spPr/>
        <p:txBody>
          <a:bodyPr/>
          <a:lstStyle/>
          <a:p>
            <a:r>
              <a:rPr lang="en-US" dirty="0"/>
              <a:t>A high level intro to the XML Inputs</a:t>
            </a:r>
          </a:p>
        </p:txBody>
      </p:sp>
    </p:spTree>
    <p:extLst>
      <p:ext uri="{BB962C8B-B14F-4D97-AF65-F5344CB8AC3E}">
        <p14:creationId xmlns:p14="http://schemas.microsoft.com/office/powerpoint/2010/main" val="167644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F1B432-49E1-EF41-A29C-566CF54905CF}"/>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678179D6-6914-9B47-BE56-CE652A499C58}"/>
              </a:ext>
            </a:extLst>
          </p:cNvPr>
          <p:cNvSpPr>
            <a:spLocks noGrp="1"/>
          </p:cNvSpPr>
          <p:nvPr>
            <p:ph type="title"/>
          </p:nvPr>
        </p:nvSpPr>
        <p:spPr/>
        <p:txBody>
          <a:bodyPr/>
          <a:lstStyle/>
          <a:p>
            <a:r>
              <a:rPr lang="en-US" dirty="0"/>
              <a:t>Scenario Components: Climate, Socioeconomics</a:t>
            </a:r>
          </a:p>
        </p:txBody>
      </p:sp>
      <p:pic>
        <p:nvPicPr>
          <p:cNvPr id="5" name="Picture 4">
            <a:extLst>
              <a:ext uri="{FF2B5EF4-FFF2-40B4-BE49-F238E27FC236}">
                <a16:creationId xmlns:a16="http://schemas.microsoft.com/office/drawing/2014/main" id="{B018E53B-0801-6447-8F6E-D795E7C0C5D1}"/>
              </a:ext>
            </a:extLst>
          </p:cNvPr>
          <p:cNvPicPr>
            <a:picLocks noChangeAspect="1"/>
          </p:cNvPicPr>
          <p:nvPr/>
        </p:nvPicPr>
        <p:blipFill>
          <a:blip r:embed="rId2"/>
          <a:stretch>
            <a:fillRect/>
          </a:stretch>
        </p:blipFill>
        <p:spPr>
          <a:xfrm>
            <a:off x="1827776" y="2173339"/>
            <a:ext cx="9588500" cy="673100"/>
          </a:xfrm>
          <a:prstGeom prst="rect">
            <a:avLst/>
          </a:prstGeom>
        </p:spPr>
      </p:pic>
    </p:spTree>
    <p:extLst>
      <p:ext uri="{BB962C8B-B14F-4D97-AF65-F5344CB8AC3E}">
        <p14:creationId xmlns:p14="http://schemas.microsoft.com/office/powerpoint/2010/main" val="67288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25AA26-486F-6E41-97FF-0029B04875A6}"/>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8686715C-0529-F349-960C-DFB8B69BCCD0}"/>
              </a:ext>
            </a:extLst>
          </p:cNvPr>
          <p:cNvSpPr>
            <a:spLocks noGrp="1"/>
          </p:cNvSpPr>
          <p:nvPr>
            <p:ph type="title"/>
          </p:nvPr>
        </p:nvSpPr>
        <p:spPr/>
        <p:txBody>
          <a:bodyPr/>
          <a:lstStyle/>
          <a:p>
            <a:r>
              <a:rPr lang="en-US" dirty="0"/>
              <a:t>Climate</a:t>
            </a:r>
          </a:p>
        </p:txBody>
      </p:sp>
      <p:sp>
        <p:nvSpPr>
          <p:cNvPr id="4" name="Content Placeholder 3">
            <a:extLst>
              <a:ext uri="{FF2B5EF4-FFF2-40B4-BE49-F238E27FC236}">
                <a16:creationId xmlns:a16="http://schemas.microsoft.com/office/drawing/2014/main" id="{142CC94A-C2EF-FF40-8B20-726ADDC6851B}"/>
              </a:ext>
            </a:extLst>
          </p:cNvPr>
          <p:cNvSpPr>
            <a:spLocks noGrp="1"/>
          </p:cNvSpPr>
          <p:nvPr>
            <p:ph sz="quarter" idx="20"/>
          </p:nvPr>
        </p:nvSpPr>
        <p:spPr>
          <a:xfrm>
            <a:off x="1371600" y="2057399"/>
            <a:ext cx="6379029" cy="5486401"/>
          </a:xfrm>
        </p:spPr>
        <p:txBody>
          <a:bodyPr/>
          <a:lstStyle/>
          <a:p>
            <a:r>
              <a:rPr lang="en-US" dirty="0"/>
              <a:t>Default model is Hector, but MAGICC5.3 is still available as an (unsupported) option.</a:t>
            </a:r>
          </a:p>
          <a:p>
            <a:r>
              <a:rPr lang="en-US" dirty="0"/>
              <a:t>Some options (e.g., when emissions switch from a historical file to GCAM and when to start the carbon cycle) are specified in an xml file. All other options are controlled through the Hector </a:t>
            </a:r>
            <a:r>
              <a:rPr lang="en-US" dirty="0" err="1"/>
              <a:t>ini</a:t>
            </a:r>
            <a:r>
              <a:rPr lang="en-US" dirty="0"/>
              <a:t> file.</a:t>
            </a:r>
          </a:p>
          <a:p>
            <a:endParaRPr lang="en-US" dirty="0"/>
          </a:p>
        </p:txBody>
      </p:sp>
      <p:pic>
        <p:nvPicPr>
          <p:cNvPr id="6" name="Picture 5">
            <a:extLst>
              <a:ext uri="{FF2B5EF4-FFF2-40B4-BE49-F238E27FC236}">
                <a16:creationId xmlns:a16="http://schemas.microsoft.com/office/drawing/2014/main" id="{986CF3C6-D459-0343-85A4-D6ECB3A9D4AF}"/>
              </a:ext>
            </a:extLst>
          </p:cNvPr>
          <p:cNvPicPr>
            <a:picLocks noChangeAspect="1"/>
          </p:cNvPicPr>
          <p:nvPr/>
        </p:nvPicPr>
        <p:blipFill>
          <a:blip r:embed="rId2"/>
          <a:stretch>
            <a:fillRect/>
          </a:stretch>
        </p:blipFill>
        <p:spPr>
          <a:xfrm>
            <a:off x="7453874" y="2057399"/>
            <a:ext cx="6767033" cy="1985736"/>
          </a:xfrm>
          <a:prstGeom prst="rect">
            <a:avLst/>
          </a:prstGeom>
        </p:spPr>
      </p:pic>
    </p:spTree>
    <p:extLst>
      <p:ext uri="{BB962C8B-B14F-4D97-AF65-F5344CB8AC3E}">
        <p14:creationId xmlns:p14="http://schemas.microsoft.com/office/powerpoint/2010/main" val="423653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A1BA68DC-8035-724B-B708-0E791E1E8A8C}" type="slidenum">
              <a:rPr lang="en-US" sz="1080"/>
              <a:pPr eaLnBrk="1" hangingPunct="1"/>
              <a:t>27</a:t>
            </a:fld>
            <a:endParaRPr lang="en-US" sz="1080"/>
          </a:p>
        </p:txBody>
      </p:sp>
      <p:sp>
        <p:nvSpPr>
          <p:cNvPr id="26625" name="Title 1"/>
          <p:cNvSpPr>
            <a:spLocks noGrp="1"/>
          </p:cNvSpPr>
          <p:nvPr>
            <p:ph type="title"/>
          </p:nvPr>
        </p:nvSpPr>
        <p:spPr/>
        <p:txBody>
          <a:bodyPr/>
          <a:lstStyle/>
          <a:p>
            <a:r>
              <a:rPr lang="en-US" dirty="0">
                <a:latin typeface="Arial" charset="0"/>
                <a:ea typeface="ＭＳ Ｐゴシック" charset="0"/>
                <a:cs typeface="ＭＳ Ｐゴシック" charset="0"/>
              </a:rPr>
              <a:t>GDP and population</a:t>
            </a:r>
          </a:p>
        </p:txBody>
      </p:sp>
      <p:sp>
        <p:nvSpPr>
          <p:cNvPr id="26626" name="Content Placeholder 2"/>
          <p:cNvSpPr>
            <a:spLocks noGrp="1"/>
          </p:cNvSpPr>
          <p:nvPr>
            <p:ph sz="quarter" idx="20"/>
          </p:nvPr>
        </p:nvSpPr>
        <p:spPr>
          <a:xfrm>
            <a:off x="7315200" y="2057399"/>
            <a:ext cx="6858000" cy="5486401"/>
          </a:xfrm>
        </p:spPr>
        <p:txBody>
          <a:bodyPr/>
          <a:lstStyle/>
          <a:p>
            <a:r>
              <a:rPr lang="en-US" sz="2160" dirty="0">
                <a:latin typeface="Arial" charset="0"/>
                <a:ea typeface="ＭＳ Ｐゴシック" charset="0"/>
                <a:cs typeface="ＭＳ Ｐゴシック" charset="0"/>
              </a:rPr>
              <a:t>Population and GDP are based on SSP: Shared Socioeconomic Pathways</a:t>
            </a:r>
          </a:p>
          <a:p>
            <a:pPr lvl="1"/>
            <a:r>
              <a:rPr lang="en-US" sz="1680" dirty="0">
                <a:latin typeface="Arial" charset="0"/>
                <a:ea typeface="ＭＳ Ｐゴシック" charset="0"/>
                <a:cs typeface="ＭＳ Ｐゴシック" charset="0"/>
              </a:rPr>
              <a:t>Population is strictly exogenous (i.e., not modified by other modeled variables)</a:t>
            </a:r>
          </a:p>
          <a:p>
            <a:r>
              <a:rPr lang="en-US" sz="2160" dirty="0">
                <a:latin typeface="Arial" charset="0"/>
                <a:ea typeface="ＭＳ Ｐゴシック" charset="0"/>
                <a:cs typeface="ＭＳ Ｐゴシック" charset="0"/>
              </a:rPr>
              <a:t>GDP calculation uses the following formulation:</a:t>
            </a:r>
          </a:p>
          <a:p>
            <a:pPr marL="0" indent="0">
              <a:buNone/>
            </a:pPr>
            <a:endParaRPr lang="en-US" sz="2160" dirty="0">
              <a:latin typeface="Arial" charset="0"/>
              <a:ea typeface="ＭＳ Ｐゴシック" charset="0"/>
              <a:cs typeface="ＭＳ Ｐゴシック" charset="0"/>
            </a:endParaRPr>
          </a:p>
          <a:p>
            <a:pPr lvl="1"/>
            <a:endParaRPr lang="en-US" sz="1680" dirty="0">
              <a:latin typeface="Arial" charset="0"/>
              <a:ea typeface="ＭＳ Ｐゴシック" charset="0"/>
              <a:cs typeface="ＭＳ Ｐゴシック" charset="0"/>
            </a:endParaRPr>
          </a:p>
          <a:p>
            <a:pPr lvl="1"/>
            <a:r>
              <a:rPr lang="en-US" sz="1680" dirty="0">
                <a:latin typeface="Arial" charset="0"/>
                <a:ea typeface="ＭＳ Ｐゴシック" charset="0"/>
                <a:cs typeface="ＭＳ Ｐゴシック" charset="0"/>
              </a:rPr>
              <a:t>All parameters to the GDP function are currently exogenous</a:t>
            </a:r>
          </a:p>
          <a:p>
            <a:r>
              <a:rPr lang="en-US" sz="2080" dirty="0">
                <a:latin typeface="Arial" charset="0"/>
                <a:ea typeface="ＭＳ Ｐゴシック" charset="0"/>
                <a:cs typeface="ＭＳ Ｐゴシック" charset="0"/>
              </a:rPr>
              <a:t>If you want to change GDP, you will need to change the income elasticities for the industry and cement sectors to be consistent.</a:t>
            </a:r>
          </a:p>
        </p:txBody>
      </p:sp>
      <p:graphicFrame>
        <p:nvGraphicFramePr>
          <p:cNvPr id="26628" name="Object 3"/>
          <p:cNvGraphicFramePr>
            <a:graphicFrameLocks noChangeAspect="1"/>
          </p:cNvGraphicFramePr>
          <p:nvPr>
            <p:extLst>
              <p:ext uri="{D42A27DB-BD31-4B8C-83A1-F6EECF244321}">
                <p14:modId xmlns:p14="http://schemas.microsoft.com/office/powerpoint/2010/main" val="1943587269"/>
              </p:ext>
            </p:extLst>
          </p:nvPr>
        </p:nvGraphicFramePr>
        <p:xfrm>
          <a:off x="8318234" y="3906720"/>
          <a:ext cx="4851932" cy="416159"/>
        </p:xfrm>
        <a:graphic>
          <a:graphicData uri="http://schemas.openxmlformats.org/presentationml/2006/ole">
            <mc:AlternateContent xmlns:mc="http://schemas.openxmlformats.org/markup-compatibility/2006">
              <mc:Choice xmlns:v="urn:schemas-microsoft-com:vml" Requires="v">
                <p:oleObj spid="_x0000_s2527" name="Equation" r:id="rId4" imgW="4737100" imgH="406400" progId="Equation.3">
                  <p:embed/>
                </p:oleObj>
              </mc:Choice>
              <mc:Fallback>
                <p:oleObj name="Equation" r:id="rId4" imgW="4737100" imgH="406400" progId="Equation.3">
                  <p:embed/>
                  <p:pic>
                    <p:nvPicPr>
                      <p:cNvPr id="2662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234" y="3906720"/>
                        <a:ext cx="4851932" cy="416159"/>
                      </a:xfrm>
                      <a:prstGeom prst="rect">
                        <a:avLst/>
                      </a:prstGeom>
                      <a:noFill/>
                      <a:ln>
                        <a:noFill/>
                      </a:ln>
                      <a:effectLst/>
                    </p:spPr>
                  </p:pic>
                </p:oleObj>
              </mc:Fallback>
            </mc:AlternateContent>
          </a:graphicData>
        </a:graphic>
      </p:graphicFrame>
      <p:pic>
        <p:nvPicPr>
          <p:cNvPr id="4" name="Picture 3">
            <a:extLst>
              <a:ext uri="{FF2B5EF4-FFF2-40B4-BE49-F238E27FC236}">
                <a16:creationId xmlns:a16="http://schemas.microsoft.com/office/drawing/2014/main" id="{50937D1F-0750-F645-A15C-B70A4442224C}"/>
              </a:ext>
            </a:extLst>
          </p:cNvPr>
          <p:cNvPicPr>
            <a:picLocks noChangeAspect="1"/>
          </p:cNvPicPr>
          <p:nvPr/>
        </p:nvPicPr>
        <p:blipFill rotWithShape="1">
          <a:blip r:embed="rId6"/>
          <a:srcRect r="19212" b="12684"/>
          <a:stretch/>
        </p:blipFill>
        <p:spPr>
          <a:xfrm>
            <a:off x="1644894" y="1581912"/>
            <a:ext cx="5670306" cy="6442756"/>
          </a:xfrm>
          <a:prstGeom prst="rect">
            <a:avLst/>
          </a:prstGeom>
        </p:spPr>
      </p:pic>
    </p:spTree>
    <p:extLst>
      <p:ext uri="{BB962C8B-B14F-4D97-AF65-F5344CB8AC3E}">
        <p14:creationId xmlns:p14="http://schemas.microsoft.com/office/powerpoint/2010/main" val="394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F1B432-49E1-EF41-A29C-566CF54905CF}"/>
              </a:ext>
            </a:extLst>
          </p:cNvPr>
          <p:cNvSpPr>
            <a:spLocks noGrp="1"/>
          </p:cNvSpPr>
          <p:nvPr>
            <p:ph type="sldNum" sz="quarter" idx="12"/>
          </p:nvPr>
        </p:nvSpPr>
        <p:spPr/>
        <p:txBody>
          <a:bodyPr/>
          <a:lstStyle/>
          <a:p>
            <a:fld id="{FE7A4BB3-E848-5A44-82DF-322201952CD8}" type="slidenum">
              <a:rPr lang="en-US" smtClean="0"/>
              <a:pPr/>
              <a:t>28</a:t>
            </a:fld>
            <a:endParaRPr lang="en-US" dirty="0"/>
          </a:p>
        </p:txBody>
      </p:sp>
      <p:sp>
        <p:nvSpPr>
          <p:cNvPr id="3" name="Title 2">
            <a:extLst>
              <a:ext uri="{FF2B5EF4-FFF2-40B4-BE49-F238E27FC236}">
                <a16:creationId xmlns:a16="http://schemas.microsoft.com/office/drawing/2014/main" id="{678179D6-6914-9B47-BE56-CE652A499C58}"/>
              </a:ext>
            </a:extLst>
          </p:cNvPr>
          <p:cNvSpPr>
            <a:spLocks noGrp="1"/>
          </p:cNvSpPr>
          <p:nvPr>
            <p:ph type="title"/>
          </p:nvPr>
        </p:nvSpPr>
        <p:spPr/>
        <p:txBody>
          <a:bodyPr/>
          <a:lstStyle/>
          <a:p>
            <a:r>
              <a:rPr lang="en-US" dirty="0"/>
              <a:t>Scenario Components: Energy</a:t>
            </a:r>
          </a:p>
        </p:txBody>
      </p:sp>
      <p:pic>
        <p:nvPicPr>
          <p:cNvPr id="8" name="Content Placeholder 7">
            <a:extLst>
              <a:ext uri="{FF2B5EF4-FFF2-40B4-BE49-F238E27FC236}">
                <a16:creationId xmlns:a16="http://schemas.microsoft.com/office/drawing/2014/main" id="{3095A3A7-2010-424B-AF9C-04BD6A595505}"/>
              </a:ext>
            </a:extLst>
          </p:cNvPr>
          <p:cNvPicPr>
            <a:picLocks noGrp="1" noChangeAspect="1"/>
          </p:cNvPicPr>
          <p:nvPr>
            <p:ph sz="quarter" idx="20"/>
          </p:nvPr>
        </p:nvPicPr>
        <p:blipFill>
          <a:blip r:embed="rId2"/>
          <a:stretch>
            <a:fillRect/>
          </a:stretch>
        </p:blipFill>
        <p:spPr>
          <a:xfrm>
            <a:off x="1594756" y="2145393"/>
            <a:ext cx="12152357" cy="5126264"/>
          </a:xfrm>
        </p:spPr>
      </p:pic>
    </p:spTree>
    <p:extLst>
      <p:ext uri="{BB962C8B-B14F-4D97-AF65-F5344CB8AC3E}">
        <p14:creationId xmlns:p14="http://schemas.microsoft.com/office/powerpoint/2010/main" val="70213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96040CE7-901D-3741-B034-A0DC7431D23E}" type="slidenum">
              <a:rPr lang="en-US" sz="1080"/>
              <a:pPr eaLnBrk="1" hangingPunct="1"/>
              <a:t>29</a:t>
            </a:fld>
            <a:endParaRPr lang="en-US" sz="1080"/>
          </a:p>
        </p:txBody>
      </p:sp>
      <p:sp>
        <p:nvSpPr>
          <p:cNvPr id="22529" name="Title 1"/>
          <p:cNvSpPr>
            <a:spLocks noGrp="1"/>
          </p:cNvSpPr>
          <p:nvPr>
            <p:ph type="title"/>
          </p:nvPr>
        </p:nvSpPr>
        <p:spPr/>
        <p:txBody>
          <a:bodyPr/>
          <a:lstStyle/>
          <a:p>
            <a:r>
              <a:rPr lang="en-US" dirty="0">
                <a:latin typeface="Arial" charset="0"/>
                <a:ea typeface="ＭＳ Ｐゴシック" charset="0"/>
                <a:cs typeface="ＭＳ Ｐゴシック" charset="0"/>
              </a:rPr>
              <a:t>General energy system structure</a:t>
            </a:r>
          </a:p>
        </p:txBody>
      </p:sp>
      <p:sp>
        <p:nvSpPr>
          <p:cNvPr id="5" name="Rectangle 4"/>
          <p:cNvSpPr/>
          <p:nvPr/>
        </p:nvSpPr>
        <p:spPr>
          <a:xfrm>
            <a:off x="2177416" y="2375046"/>
            <a:ext cx="4842510" cy="5715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592" dirty="0">
              <a:solidFill>
                <a:schemeClr val="tx1"/>
              </a:solidFill>
            </a:endParaRPr>
          </a:p>
        </p:txBody>
      </p:sp>
      <p:sp>
        <p:nvSpPr>
          <p:cNvPr id="6" name="Rectangle 5"/>
          <p:cNvSpPr/>
          <p:nvPr/>
        </p:nvSpPr>
        <p:spPr>
          <a:xfrm>
            <a:off x="3322320" y="3615202"/>
            <a:ext cx="3337560" cy="727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Energy Transformation Sectors</a:t>
            </a:r>
          </a:p>
        </p:txBody>
      </p:sp>
      <p:sp>
        <p:nvSpPr>
          <p:cNvPr id="7" name="Rectangle 6"/>
          <p:cNvSpPr/>
          <p:nvPr/>
        </p:nvSpPr>
        <p:spPr>
          <a:xfrm>
            <a:off x="3465196" y="2567452"/>
            <a:ext cx="3061334" cy="5619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Primary Resources</a:t>
            </a:r>
          </a:p>
        </p:txBody>
      </p:sp>
      <p:sp>
        <p:nvSpPr>
          <p:cNvPr id="9" name="Rectangle 8"/>
          <p:cNvSpPr/>
          <p:nvPr/>
        </p:nvSpPr>
        <p:spPr>
          <a:xfrm>
            <a:off x="3470910" y="4779156"/>
            <a:ext cx="3175636" cy="563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End-Use Sectors</a:t>
            </a:r>
          </a:p>
        </p:txBody>
      </p:sp>
      <p:sp>
        <p:nvSpPr>
          <p:cNvPr id="36" name="Rectangle 35"/>
          <p:cNvSpPr/>
          <p:nvPr/>
        </p:nvSpPr>
        <p:spPr>
          <a:xfrm>
            <a:off x="3411856" y="5792616"/>
            <a:ext cx="3175634" cy="561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Final Service Demands</a:t>
            </a:r>
          </a:p>
        </p:txBody>
      </p:sp>
      <p:cxnSp>
        <p:nvCxnSpPr>
          <p:cNvPr id="40" name="Straight Arrow Connector 39"/>
          <p:cNvCxnSpPr/>
          <p:nvPr/>
        </p:nvCxnSpPr>
        <p:spPr>
          <a:xfrm rot="5400000">
            <a:off x="4686301" y="3371362"/>
            <a:ext cx="483870"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4683443" y="4570559"/>
            <a:ext cx="48196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6" idx="0"/>
          </p:cNvCxnSpPr>
          <p:nvPr/>
        </p:nvCxnSpPr>
        <p:spPr>
          <a:xfrm rot="16200000" flipH="1">
            <a:off x="4688205" y="5546872"/>
            <a:ext cx="49149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364106" y="6806076"/>
            <a:ext cx="1150620" cy="5619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GDP</a:t>
            </a:r>
          </a:p>
        </p:txBody>
      </p:sp>
      <p:sp>
        <p:nvSpPr>
          <p:cNvPr id="46" name="Rectangle 45"/>
          <p:cNvSpPr/>
          <p:nvPr/>
        </p:nvSpPr>
        <p:spPr>
          <a:xfrm>
            <a:off x="4705350" y="6773692"/>
            <a:ext cx="1548766" cy="5619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Population</a:t>
            </a:r>
          </a:p>
        </p:txBody>
      </p:sp>
      <p:cxnSp>
        <p:nvCxnSpPr>
          <p:cNvPr id="48" name="Straight Arrow Connector 47"/>
          <p:cNvCxnSpPr/>
          <p:nvPr/>
        </p:nvCxnSpPr>
        <p:spPr>
          <a:xfrm flipV="1">
            <a:off x="2966086" y="6377452"/>
            <a:ext cx="937260" cy="386714"/>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flipV="1">
            <a:off x="5120640" y="6470796"/>
            <a:ext cx="396240" cy="18288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7658100" y="2371236"/>
            <a:ext cx="4844416" cy="5715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592" dirty="0">
              <a:solidFill>
                <a:schemeClr val="tx1"/>
              </a:solidFill>
            </a:endParaRPr>
          </a:p>
        </p:txBody>
      </p:sp>
      <p:sp>
        <p:nvSpPr>
          <p:cNvPr id="58" name="Rectangle 57"/>
          <p:cNvSpPr/>
          <p:nvPr/>
        </p:nvSpPr>
        <p:spPr>
          <a:xfrm>
            <a:off x="8804910" y="3611392"/>
            <a:ext cx="3335656" cy="727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Energy Transformation Sectors</a:t>
            </a:r>
          </a:p>
        </p:txBody>
      </p:sp>
      <p:sp>
        <p:nvSpPr>
          <p:cNvPr id="59" name="Rectangle 58"/>
          <p:cNvSpPr/>
          <p:nvPr/>
        </p:nvSpPr>
        <p:spPr>
          <a:xfrm>
            <a:off x="8947786" y="2563642"/>
            <a:ext cx="3059430" cy="5619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Primary Resources</a:t>
            </a:r>
          </a:p>
        </p:txBody>
      </p:sp>
      <p:sp>
        <p:nvSpPr>
          <p:cNvPr id="60" name="Rectangle 59"/>
          <p:cNvSpPr/>
          <p:nvPr/>
        </p:nvSpPr>
        <p:spPr>
          <a:xfrm>
            <a:off x="8951596" y="4775346"/>
            <a:ext cx="3175634" cy="561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End-Use Sectors</a:t>
            </a:r>
          </a:p>
        </p:txBody>
      </p:sp>
      <p:sp>
        <p:nvSpPr>
          <p:cNvPr id="61" name="Rectangle 60"/>
          <p:cNvSpPr/>
          <p:nvPr/>
        </p:nvSpPr>
        <p:spPr>
          <a:xfrm>
            <a:off x="8894446" y="5788806"/>
            <a:ext cx="3175634" cy="561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Final Service Demands</a:t>
            </a:r>
          </a:p>
        </p:txBody>
      </p:sp>
      <p:cxnSp>
        <p:nvCxnSpPr>
          <p:cNvPr id="62" name="Straight Arrow Connector 61"/>
          <p:cNvCxnSpPr/>
          <p:nvPr/>
        </p:nvCxnSpPr>
        <p:spPr>
          <a:xfrm rot="5400000">
            <a:off x="10169843" y="3366599"/>
            <a:ext cx="481966"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a:off x="10166033" y="4566749"/>
            <a:ext cx="48196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61" idx="0"/>
          </p:cNvCxnSpPr>
          <p:nvPr/>
        </p:nvCxnSpPr>
        <p:spPr>
          <a:xfrm rot="16200000" flipH="1">
            <a:off x="10168891" y="5543062"/>
            <a:ext cx="49149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846696" y="6800362"/>
            <a:ext cx="1150620" cy="5619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GDP</a:t>
            </a:r>
          </a:p>
        </p:txBody>
      </p:sp>
      <p:sp>
        <p:nvSpPr>
          <p:cNvPr id="66" name="Rectangle 65"/>
          <p:cNvSpPr/>
          <p:nvPr/>
        </p:nvSpPr>
        <p:spPr>
          <a:xfrm>
            <a:off x="10187940" y="6769882"/>
            <a:ext cx="1546860" cy="5619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Population</a:t>
            </a:r>
          </a:p>
        </p:txBody>
      </p:sp>
      <p:cxnSp>
        <p:nvCxnSpPr>
          <p:cNvPr id="67" name="Straight Arrow Connector 66"/>
          <p:cNvCxnSpPr/>
          <p:nvPr/>
        </p:nvCxnSpPr>
        <p:spPr>
          <a:xfrm flipV="1">
            <a:off x="8448676" y="6371736"/>
            <a:ext cx="935354" cy="38862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6200000" flipV="1">
            <a:off x="10602278" y="6466034"/>
            <a:ext cx="398144" cy="18288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7" idx="3"/>
            <a:endCxn id="59" idx="1"/>
          </p:cNvCxnSpPr>
          <p:nvPr/>
        </p:nvCxnSpPr>
        <p:spPr>
          <a:xfrm flipV="1">
            <a:off x="6526530" y="2843676"/>
            <a:ext cx="2421256" cy="5716"/>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10800000" flipV="1">
            <a:off x="6484620" y="2679846"/>
            <a:ext cx="2453640" cy="3048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510945" y="2471854"/>
            <a:ext cx="373380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20" dirty="0">
                <a:solidFill>
                  <a:schemeClr val="accent6">
                    <a:lumMod val="75000"/>
                  </a:schemeClr>
                </a:solidFill>
              </a:rPr>
              <a:t>Primary resources are traded between regions</a:t>
            </a:r>
          </a:p>
        </p:txBody>
      </p:sp>
      <p:sp>
        <p:nvSpPr>
          <p:cNvPr id="77" name="Rectangle 76"/>
          <p:cNvSpPr/>
          <p:nvPr/>
        </p:nvSpPr>
        <p:spPr>
          <a:xfrm>
            <a:off x="8487132" y="3379331"/>
            <a:ext cx="3781426" cy="1083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All energy losses and cost mark-ups are explicitly modeled in conversions from primary resources to fuels consumed by end users</a:t>
            </a:r>
          </a:p>
        </p:txBody>
      </p:sp>
      <p:sp>
        <p:nvSpPr>
          <p:cNvPr id="78" name="Rectangle 77"/>
          <p:cNvSpPr/>
          <p:nvPr/>
        </p:nvSpPr>
        <p:spPr>
          <a:xfrm>
            <a:off x="8385769" y="4600955"/>
            <a:ext cx="3907156" cy="802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Modular structure: certain regions may have more detailed </a:t>
            </a:r>
            <a:r>
              <a:rPr lang="en-US" sz="1680" dirty="0" err="1">
                <a:solidFill>
                  <a:schemeClr val="tx1"/>
                </a:solidFill>
              </a:rPr>
              <a:t>sectoral</a:t>
            </a:r>
            <a:r>
              <a:rPr lang="en-US" sz="1680" dirty="0">
                <a:solidFill>
                  <a:schemeClr val="tx1"/>
                </a:solidFill>
              </a:rPr>
              <a:t> representations than others</a:t>
            </a:r>
          </a:p>
        </p:txBody>
      </p:sp>
      <p:sp>
        <p:nvSpPr>
          <p:cNvPr id="79" name="Rectangle 78"/>
          <p:cNvSpPr/>
          <p:nvPr/>
        </p:nvSpPr>
        <p:spPr>
          <a:xfrm>
            <a:off x="8437205" y="6494525"/>
            <a:ext cx="3434714" cy="1110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a:solidFill>
                  <a:schemeClr val="tx1"/>
                </a:solidFill>
                <a:ea typeface="ＭＳ Ｐゴシック" pitchFamily="-106" charset="-128"/>
                <a:cs typeface="ＭＳ Ｐゴシック" pitchFamily="-106" charset="-128"/>
              </a:rPr>
              <a:t>Population and GDP are largely exogenous, and determine future levels of final service demands</a:t>
            </a:r>
          </a:p>
        </p:txBody>
      </p:sp>
      <p:sp>
        <p:nvSpPr>
          <p:cNvPr id="3" name="TextBox 2">
            <a:extLst>
              <a:ext uri="{FF2B5EF4-FFF2-40B4-BE49-F238E27FC236}">
                <a16:creationId xmlns:a16="http://schemas.microsoft.com/office/drawing/2014/main" id="{EC4F05F8-F4DD-9045-87A5-8126E383543E}"/>
              </a:ext>
            </a:extLst>
          </p:cNvPr>
          <p:cNvSpPr txBox="1"/>
          <p:nvPr/>
        </p:nvSpPr>
        <p:spPr>
          <a:xfrm>
            <a:off x="2585593" y="1793694"/>
            <a:ext cx="4827182" cy="523220"/>
          </a:xfrm>
          <a:prstGeom prst="rect">
            <a:avLst/>
          </a:prstGeom>
          <a:noFill/>
        </p:spPr>
        <p:txBody>
          <a:bodyPr wrap="square" rtlCol="0">
            <a:spAutoFit/>
          </a:bodyPr>
          <a:lstStyle/>
          <a:p>
            <a:pPr algn="ctr"/>
            <a:r>
              <a:rPr lang="en-US" sz="2800" b="1" u="sng" dirty="0">
                <a:solidFill>
                  <a:srgbClr val="000000"/>
                </a:solidFill>
              </a:rPr>
              <a:t>Region #1</a:t>
            </a:r>
          </a:p>
        </p:txBody>
      </p:sp>
      <p:sp>
        <p:nvSpPr>
          <p:cNvPr id="37" name="TextBox 36">
            <a:extLst>
              <a:ext uri="{FF2B5EF4-FFF2-40B4-BE49-F238E27FC236}">
                <a16:creationId xmlns:a16="http://schemas.microsoft.com/office/drawing/2014/main" id="{5AE65773-1AF1-0249-A4D4-7FE53D4B1454}"/>
              </a:ext>
            </a:extLst>
          </p:cNvPr>
          <p:cNvSpPr txBox="1"/>
          <p:nvPr/>
        </p:nvSpPr>
        <p:spPr>
          <a:xfrm>
            <a:off x="7714186" y="1793694"/>
            <a:ext cx="4827182" cy="523220"/>
          </a:xfrm>
          <a:prstGeom prst="rect">
            <a:avLst/>
          </a:prstGeom>
          <a:noFill/>
        </p:spPr>
        <p:txBody>
          <a:bodyPr wrap="square" rtlCol="0">
            <a:spAutoFit/>
          </a:bodyPr>
          <a:lstStyle/>
          <a:p>
            <a:pPr algn="ctr"/>
            <a:r>
              <a:rPr lang="en-US" sz="2800" b="1" u="sng" dirty="0">
                <a:solidFill>
                  <a:srgbClr val="000000"/>
                </a:solidFill>
              </a:rPr>
              <a:t>Region #2</a:t>
            </a:r>
          </a:p>
        </p:txBody>
      </p:sp>
    </p:spTree>
    <p:extLst>
      <p:ext uri="{BB962C8B-B14F-4D97-AF65-F5344CB8AC3E}">
        <p14:creationId xmlns:p14="http://schemas.microsoft.com/office/powerpoint/2010/main" val="359605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D20199A-ADD0-4F49-9439-529C41050CE0}" type="slidenum">
              <a:rPr lang="en-US" sz="1080">
                <a:solidFill>
                  <a:srgbClr val="000000"/>
                </a:solidFill>
              </a:rPr>
              <a:pPr eaLnBrk="1" hangingPunct="1"/>
              <a:t>3</a:t>
            </a:fld>
            <a:endParaRPr lang="en-US" sz="1080">
              <a:solidFill>
                <a:srgbClr val="000000"/>
              </a:solidFill>
            </a:endParaRPr>
          </a:p>
        </p:txBody>
      </p:sp>
      <p:sp>
        <p:nvSpPr>
          <p:cNvPr id="15361" name="Title 1"/>
          <p:cNvSpPr>
            <a:spLocks noGrp="1"/>
          </p:cNvSpPr>
          <p:nvPr>
            <p:ph type="title"/>
          </p:nvPr>
        </p:nvSpPr>
        <p:spPr/>
        <p:txBody>
          <a:bodyPr/>
          <a:lstStyle/>
          <a:p>
            <a:r>
              <a:rPr lang="en-US">
                <a:latin typeface="Arial" charset="0"/>
                <a:ea typeface="ＭＳ Ｐゴシック" charset="0"/>
                <a:cs typeface="ＭＳ Ｐゴシック" charset="0"/>
              </a:rPr>
              <a:t>Preliminary: software to download</a:t>
            </a:r>
          </a:p>
        </p:txBody>
      </p:sp>
      <p:sp>
        <p:nvSpPr>
          <p:cNvPr id="15362" name="Content Placeholder 2"/>
          <p:cNvSpPr>
            <a:spLocks noGrp="1"/>
          </p:cNvSpPr>
          <p:nvPr>
            <p:ph sz="quarter" idx="20"/>
          </p:nvPr>
        </p:nvSpPr>
        <p:spPr>
          <a:solidFill>
            <a:schemeClr val="bg1"/>
          </a:solidFill>
        </p:spPr>
        <p:txBody>
          <a:bodyPr/>
          <a:lstStyle/>
          <a:p>
            <a:r>
              <a:rPr lang="en-US" sz="2160" dirty="0">
                <a:latin typeface="Arial" charset="0"/>
                <a:ea typeface="ＭＳ Ｐゴシック" charset="0"/>
                <a:cs typeface="ＭＳ Ｐゴシック" charset="0"/>
              </a:rPr>
              <a:t>GCAM: </a:t>
            </a:r>
            <a:r>
              <a:rPr lang="en-US" sz="2160" dirty="0">
                <a:latin typeface="Arial" charset="0"/>
                <a:ea typeface="ＭＳ Ｐゴシック" charset="0"/>
                <a:cs typeface="ＭＳ Ｐゴシック" charset="0"/>
                <a:hlinkClick r:id="rId2"/>
              </a:rPr>
              <a:t>https://github.com/JGCRI/gcam-core/releases</a:t>
            </a:r>
            <a:endParaRPr lang="en-US" sz="2160"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Java Runtime Environment (</a:t>
            </a:r>
            <a:r>
              <a:rPr lang="en-US" sz="2160" u="sng" dirty="0">
                <a:latin typeface="Arial" charset="0"/>
                <a:ea typeface="ＭＳ Ｐゴシック" charset="0"/>
                <a:cs typeface="ＭＳ Ｐゴシック" charset="0"/>
              </a:rPr>
              <a:t>64 bit</a:t>
            </a:r>
            <a:r>
              <a:rPr lang="en-US" sz="2160" dirty="0">
                <a:latin typeface="Arial" charset="0"/>
                <a:ea typeface="ＭＳ Ｐゴシック" charset="0"/>
                <a:cs typeface="ＭＳ Ｐゴシック" charset="0"/>
              </a:rPr>
              <a:t>) </a:t>
            </a:r>
            <a:r>
              <a:rPr lang="en-US" sz="2160" dirty="0">
                <a:latin typeface="Arial" charset="0"/>
                <a:ea typeface="ＭＳ Ｐゴシック" charset="0"/>
                <a:cs typeface="ＭＳ Ｐゴシック" charset="0"/>
                <a:hlinkClick r:id="rId3"/>
              </a:rPr>
              <a:t>https://jdk.java.net/16</a:t>
            </a:r>
            <a:endParaRPr lang="en-US" sz="2160"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To compile GCAM code:</a:t>
            </a:r>
          </a:p>
          <a:p>
            <a:pPr lvl="1"/>
            <a:r>
              <a:rPr lang="en-US" sz="1760" dirty="0">
                <a:latin typeface="Arial" charset="0"/>
                <a:ea typeface="ＭＳ Ｐゴシック" charset="0"/>
                <a:cs typeface="ＭＳ Ｐゴシック" charset="0"/>
                <a:hlinkClick r:id="rId4"/>
              </a:rPr>
              <a:t>http://jgcri.github.io/gcam-doc/gcam-build.html</a:t>
            </a:r>
            <a:endParaRPr lang="en-US" sz="1760"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R: </a:t>
            </a:r>
            <a:r>
              <a:rPr lang="en-US" sz="2160" dirty="0">
                <a:latin typeface="Arial" charset="0"/>
                <a:ea typeface="ＭＳ Ｐゴシック" charset="0"/>
                <a:cs typeface="ＭＳ Ｐゴシック" charset="0"/>
                <a:hlinkClick r:id="rId5"/>
              </a:rPr>
              <a:t>https://cran.r-project.org/</a:t>
            </a:r>
            <a:r>
              <a:rPr lang="en-US" sz="2160" dirty="0">
                <a:latin typeface="Arial" charset="0"/>
                <a:ea typeface="ＭＳ Ｐゴシック" charset="0"/>
                <a:cs typeface="ＭＳ Ｐゴシック" charset="0"/>
              </a:rPr>
              <a:t> and </a:t>
            </a:r>
            <a:r>
              <a:rPr lang="en-US" sz="2160" dirty="0" err="1">
                <a:latin typeface="Arial" charset="0"/>
                <a:ea typeface="ＭＳ Ｐゴシック" charset="0"/>
                <a:cs typeface="ＭＳ Ｐゴシック" charset="0"/>
              </a:rPr>
              <a:t>Rstudio</a:t>
            </a:r>
            <a:r>
              <a:rPr lang="en-US" sz="2160" dirty="0">
                <a:latin typeface="Arial" charset="0"/>
                <a:ea typeface="ＭＳ Ｐゴシック" charset="0"/>
                <a:cs typeface="ＭＳ Ｐゴシック" charset="0"/>
              </a:rPr>
              <a:t> </a:t>
            </a:r>
            <a:r>
              <a:rPr lang="en-US" sz="2160" dirty="0">
                <a:latin typeface="Arial" charset="0"/>
                <a:ea typeface="ＭＳ Ｐゴシック" charset="0"/>
                <a:cs typeface="ＭＳ Ｐゴシック" charset="0"/>
                <a:hlinkClick r:id="rId6"/>
              </a:rPr>
              <a:t>https://www.rstudio.com</a:t>
            </a:r>
            <a:endParaRPr lang="en-US" sz="2160"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On Windows you may need the Visual Studio Redistributable (for 2015/2017/2019)</a:t>
            </a:r>
          </a:p>
          <a:p>
            <a:pPr lvl="1"/>
            <a:r>
              <a:rPr lang="en-US" sz="1760" dirty="0">
                <a:latin typeface="Arial" charset="0"/>
                <a:ea typeface="ＭＳ Ｐゴシック" charset="0"/>
                <a:cs typeface="ＭＳ Ｐゴシック" charset="0"/>
              </a:rPr>
              <a:t>https://</a:t>
            </a:r>
            <a:r>
              <a:rPr lang="en-US" sz="1760" dirty="0" err="1">
                <a:latin typeface="Arial" charset="0"/>
                <a:ea typeface="ＭＳ Ｐゴシック" charset="0"/>
                <a:cs typeface="ＭＳ Ｐゴシック" charset="0"/>
              </a:rPr>
              <a:t>support.microsoft.com</a:t>
            </a:r>
            <a:r>
              <a:rPr lang="en-US" sz="1760" dirty="0">
                <a:latin typeface="Arial" charset="0"/>
                <a:ea typeface="ＭＳ Ｐゴシック" charset="0"/>
                <a:cs typeface="ＭＳ Ｐゴシック" charset="0"/>
              </a:rPr>
              <a:t>/</a:t>
            </a:r>
            <a:r>
              <a:rPr lang="en-US" sz="1760" dirty="0" err="1">
                <a:latin typeface="Arial" charset="0"/>
                <a:ea typeface="ＭＳ Ｐゴシック" charset="0"/>
                <a:cs typeface="ＭＳ Ｐゴシック" charset="0"/>
              </a:rPr>
              <a:t>en</a:t>
            </a:r>
            <a:r>
              <a:rPr lang="en-US" sz="1760" dirty="0">
                <a:latin typeface="Arial" charset="0"/>
                <a:ea typeface="ＭＳ Ｐゴシック" charset="0"/>
                <a:cs typeface="ＭＳ Ｐゴシック" charset="0"/>
              </a:rPr>
              <a:t>-us/topic/the-latest-supported-visual-c-downloads-2647da03-1eea-4433-9aff-95f26a218cc0</a:t>
            </a:r>
          </a:p>
        </p:txBody>
      </p:sp>
    </p:spTree>
    <p:extLst>
      <p:ext uri="{BB962C8B-B14F-4D97-AF65-F5344CB8AC3E}">
        <p14:creationId xmlns:p14="http://schemas.microsoft.com/office/powerpoint/2010/main" val="33743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8393D5D-2B6D-3346-B52F-385C0F14526F}" type="slidenum">
              <a:rPr lang="en-US" sz="1080"/>
              <a:pPr eaLnBrk="1" hangingPunct="1"/>
              <a:t>30</a:t>
            </a:fld>
            <a:endParaRPr lang="en-US" sz="1080"/>
          </a:p>
        </p:txBody>
      </p:sp>
      <p:sp>
        <p:nvSpPr>
          <p:cNvPr id="23553" name="Title 1"/>
          <p:cNvSpPr>
            <a:spLocks noGrp="1"/>
          </p:cNvSpPr>
          <p:nvPr>
            <p:ph type="title"/>
          </p:nvPr>
        </p:nvSpPr>
        <p:spPr/>
        <p:txBody>
          <a:bodyPr/>
          <a:lstStyle/>
          <a:p>
            <a:r>
              <a:rPr lang="en-US" dirty="0">
                <a:latin typeface="Arial" charset="0"/>
                <a:ea typeface="ＭＳ Ｐゴシック" charset="0"/>
                <a:cs typeface="ＭＳ Ｐゴシック" charset="0"/>
              </a:rPr>
              <a:t>Resources</a:t>
            </a:r>
          </a:p>
        </p:txBody>
      </p:sp>
      <p:sp>
        <p:nvSpPr>
          <p:cNvPr id="23554" name="Content Placeholder 2"/>
          <p:cNvSpPr>
            <a:spLocks noGrp="1"/>
          </p:cNvSpPr>
          <p:nvPr>
            <p:ph sz="quarter" idx="20"/>
          </p:nvPr>
        </p:nvSpPr>
        <p:spPr>
          <a:xfrm>
            <a:off x="8569842" y="1858357"/>
            <a:ext cx="5835147" cy="6190488"/>
          </a:xfrm>
          <a:solidFill>
            <a:schemeClr val="bg1"/>
          </a:solidFill>
        </p:spPr>
        <p:txBody>
          <a:bodyPr/>
          <a:lstStyle/>
          <a:p>
            <a:r>
              <a:rPr lang="en-US" sz="2000" dirty="0" err="1">
                <a:latin typeface="Arial" charset="0"/>
                <a:ea typeface="ＭＳ Ｐゴシック" charset="0"/>
              </a:rPr>
              <a:t>resources.xml</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Coal, oil, gas, wind, solar, geothermal, uranium, MSW, limestone</a:t>
            </a:r>
          </a:p>
          <a:p>
            <a:r>
              <a:rPr lang="en-US" sz="2000" dirty="0">
                <a:latin typeface="Arial" charset="0"/>
                <a:ea typeface="ＭＳ Ｐゴシック" charset="0"/>
                <a:cs typeface="ＭＳ Ｐゴシック" charset="0"/>
              </a:rPr>
              <a:t>Resources are represented as supply curves: the level of production at a range of given prices</a:t>
            </a:r>
          </a:p>
          <a:p>
            <a:pPr lvl="1"/>
            <a:r>
              <a:rPr lang="en-US" sz="1600" dirty="0">
                <a:latin typeface="Arial" charset="0"/>
                <a:ea typeface="ＭＳ Ｐゴシック" charset="0"/>
              </a:rPr>
              <a:t>Prices are in 1975$ / GJ produced. Quantities are in EJ.</a:t>
            </a:r>
          </a:p>
          <a:p>
            <a:pPr lvl="1"/>
            <a:r>
              <a:rPr lang="en-US" sz="1600" dirty="0">
                <a:latin typeface="Arial" charset="0"/>
                <a:ea typeface="ＭＳ Ｐゴシック" charset="0"/>
              </a:rPr>
              <a:t>Supply curves may be graded, smooth (input as parameters to a logistic power function), or unlimited (e.g. solar, limestone)</a:t>
            </a:r>
          </a:p>
          <a:p>
            <a:r>
              <a:rPr lang="en-US" sz="2000" dirty="0">
                <a:latin typeface="Arial" charset="0"/>
                <a:ea typeface="ＭＳ Ｐゴシック" charset="0"/>
                <a:cs typeface="ＭＳ Ｐゴシック" charset="0"/>
              </a:rPr>
              <a:t>Where markets are shared between regions (e.g.</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global</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 the supply curves of all contained regions are aggregated</a:t>
            </a:r>
          </a:p>
          <a:p>
            <a:r>
              <a:rPr lang="en-US" sz="2000" dirty="0">
                <a:latin typeface="Arial" charset="0"/>
                <a:ea typeface="ＭＳ Ｐゴシック" charset="0"/>
                <a:cs typeface="ＭＳ Ｐゴシック" charset="0"/>
              </a:rPr>
              <a:t>Resources may be </a:t>
            </a:r>
            <a:r>
              <a:rPr lang="en-US" sz="2000" dirty="0" err="1">
                <a:latin typeface="Arial" charset="0"/>
                <a:ea typeface="ＭＳ Ｐゴシック" charset="0"/>
                <a:cs typeface="ＭＳ Ｐゴシック" charset="0"/>
              </a:rPr>
              <a:t>depletable</a:t>
            </a:r>
            <a:r>
              <a:rPr lang="en-US" sz="2000" dirty="0">
                <a:latin typeface="Arial" charset="0"/>
                <a:ea typeface="ＭＳ Ｐゴシック" charset="0"/>
                <a:cs typeface="ＭＳ Ｐゴシック" charset="0"/>
              </a:rPr>
              <a:t>, renewable, or unlimited.</a:t>
            </a:r>
          </a:p>
          <a:p>
            <a:pPr lvl="1"/>
            <a:r>
              <a:rPr lang="en-US" sz="1600" dirty="0">
                <a:latin typeface="Arial" charset="0"/>
                <a:ea typeface="ＭＳ Ｐゴシック" charset="0"/>
              </a:rPr>
              <a:t>Cumulative resource extraction is tracked for depletable resources.</a:t>
            </a:r>
          </a:p>
        </p:txBody>
      </p:sp>
      <p:pic>
        <p:nvPicPr>
          <p:cNvPr id="3" name="Picture 2">
            <a:extLst>
              <a:ext uri="{FF2B5EF4-FFF2-40B4-BE49-F238E27FC236}">
                <a16:creationId xmlns:a16="http://schemas.microsoft.com/office/drawing/2014/main" id="{CD94B22C-0EDE-1944-9C03-816C545CDA25}"/>
              </a:ext>
            </a:extLst>
          </p:cNvPr>
          <p:cNvPicPr>
            <a:picLocks noChangeAspect="1"/>
          </p:cNvPicPr>
          <p:nvPr/>
        </p:nvPicPr>
        <p:blipFill rotWithShape="1">
          <a:blip r:embed="rId2"/>
          <a:srcRect b="23184"/>
          <a:stretch/>
        </p:blipFill>
        <p:spPr>
          <a:xfrm>
            <a:off x="1334835" y="1785256"/>
            <a:ext cx="6909758" cy="6321645"/>
          </a:xfrm>
          <a:prstGeom prst="rect">
            <a:avLst/>
          </a:prstGeom>
        </p:spPr>
      </p:pic>
    </p:spTree>
    <p:extLst>
      <p:ext uri="{BB962C8B-B14F-4D97-AF65-F5344CB8AC3E}">
        <p14:creationId xmlns:p14="http://schemas.microsoft.com/office/powerpoint/2010/main" val="163272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8393D5D-2B6D-3346-B52F-385C0F14526F}" type="slidenum">
              <a:rPr lang="en-US" sz="1080"/>
              <a:pPr eaLnBrk="1" hangingPunct="1"/>
              <a:t>31</a:t>
            </a:fld>
            <a:endParaRPr lang="en-US" sz="1080"/>
          </a:p>
        </p:txBody>
      </p:sp>
      <p:sp>
        <p:nvSpPr>
          <p:cNvPr id="23553" name="Title 1"/>
          <p:cNvSpPr>
            <a:spLocks noGrp="1"/>
          </p:cNvSpPr>
          <p:nvPr>
            <p:ph type="title"/>
          </p:nvPr>
        </p:nvSpPr>
        <p:spPr/>
        <p:txBody>
          <a:bodyPr/>
          <a:lstStyle/>
          <a:p>
            <a:r>
              <a:rPr lang="en-US" dirty="0">
                <a:latin typeface="Arial" charset="0"/>
                <a:ea typeface="ＭＳ Ｐゴシック" charset="0"/>
                <a:cs typeface="ＭＳ Ｐゴシック" charset="0"/>
              </a:rPr>
              <a:t>Energy supply</a:t>
            </a:r>
          </a:p>
        </p:txBody>
      </p:sp>
      <p:sp>
        <p:nvSpPr>
          <p:cNvPr id="23554" name="Content Placeholder 2"/>
          <p:cNvSpPr>
            <a:spLocks noGrp="1"/>
          </p:cNvSpPr>
          <p:nvPr>
            <p:ph sz="quarter" idx="20"/>
          </p:nvPr>
        </p:nvSpPr>
        <p:spPr>
          <a:xfrm>
            <a:off x="9129486" y="2057398"/>
            <a:ext cx="5043713" cy="5715001"/>
          </a:xfrm>
          <a:solidFill>
            <a:schemeClr val="bg1"/>
          </a:solidFill>
        </p:spPr>
        <p:txBody>
          <a:bodyPr/>
          <a:lstStyle/>
          <a:p>
            <a:r>
              <a:rPr lang="en-US" sz="1920" dirty="0" err="1">
                <a:latin typeface="Arial" charset="0"/>
                <a:ea typeface="ＭＳ Ｐゴシック" charset="0"/>
                <a:cs typeface="ＭＳ Ｐゴシック" charset="0"/>
              </a:rPr>
              <a:t>en_supply.xml</a:t>
            </a:r>
            <a:endParaRPr lang="en-US" sz="1920" dirty="0">
              <a:latin typeface="Arial" charset="0"/>
              <a:ea typeface="ＭＳ Ｐゴシック" charset="0"/>
              <a:cs typeface="ＭＳ Ｐゴシック" charset="0"/>
            </a:endParaRPr>
          </a:p>
          <a:p>
            <a:r>
              <a:rPr lang="en-US" sz="1920" dirty="0">
                <a:latin typeface="Arial" charset="0"/>
                <a:ea typeface="ＭＳ Ｐゴシック" charset="0"/>
                <a:cs typeface="ＭＳ Ｐゴシック" charset="0"/>
              </a:rPr>
              <a:t>Domestic energy supply =</a:t>
            </a:r>
          </a:p>
          <a:p>
            <a:pPr lvl="1"/>
            <a:r>
              <a:rPr lang="en-US" sz="1440" dirty="0">
                <a:latin typeface="Arial" charset="0"/>
                <a:ea typeface="ＭＳ Ｐゴシック" charset="0"/>
                <a:cs typeface="ＭＳ Ｐゴシック" charset="0"/>
              </a:rPr>
              <a:t>Sum of all consumption within a region</a:t>
            </a:r>
          </a:p>
          <a:p>
            <a:pPr lvl="1"/>
            <a:r>
              <a:rPr lang="en-US" sz="1440" dirty="0">
                <a:latin typeface="Arial" charset="0"/>
                <a:ea typeface="ＭＳ Ｐゴシック" charset="0"/>
                <a:cs typeface="ＭＳ Ｐゴシック" charset="0"/>
              </a:rPr>
              <a:t>Production minus net exports</a:t>
            </a:r>
          </a:p>
          <a:p>
            <a:r>
              <a:rPr lang="en-US" sz="1920" dirty="0">
                <a:latin typeface="Arial" charset="0"/>
                <a:ea typeface="ＭＳ Ｐゴシック" charset="0"/>
              </a:rPr>
              <a:t>These sectors may be used to compete domestic vs imported production</a:t>
            </a:r>
          </a:p>
          <a:p>
            <a:r>
              <a:rPr lang="en-US" sz="1920" dirty="0">
                <a:latin typeface="Arial" charset="0"/>
                <a:ea typeface="ＭＳ Ｐゴシック" charset="0"/>
              </a:rPr>
              <a:t>They can be used to implement region-specific energy price adders or subsidies</a:t>
            </a:r>
          </a:p>
          <a:p>
            <a:pPr lvl="1"/>
            <a:r>
              <a:rPr lang="en-US" sz="1440" dirty="0">
                <a:latin typeface="Arial" charset="0"/>
                <a:ea typeface="ＭＳ Ｐゴシック" charset="0"/>
              </a:rPr>
              <a:t>We currently apply the same cost adders in all regions. </a:t>
            </a:r>
          </a:p>
          <a:p>
            <a:pPr lvl="1"/>
            <a:r>
              <a:rPr lang="en-US" sz="1440" dirty="0">
                <a:latin typeface="Arial" charset="0"/>
                <a:ea typeface="ＭＳ Ｐゴシック" charset="0"/>
              </a:rPr>
              <a:t>Regional energy prices are not currently calibrated; instead, differences in price/cost across regions are implicitly captured in the derived calibration parameters (i.e., share weights)</a:t>
            </a:r>
          </a:p>
        </p:txBody>
      </p:sp>
      <p:pic>
        <p:nvPicPr>
          <p:cNvPr id="4" name="Picture 3">
            <a:extLst>
              <a:ext uri="{FF2B5EF4-FFF2-40B4-BE49-F238E27FC236}">
                <a16:creationId xmlns:a16="http://schemas.microsoft.com/office/drawing/2014/main" id="{EAD41396-2FA6-CF46-A50B-824CE2DB3B19}"/>
              </a:ext>
            </a:extLst>
          </p:cNvPr>
          <p:cNvPicPr>
            <a:picLocks noChangeAspect="1"/>
          </p:cNvPicPr>
          <p:nvPr/>
        </p:nvPicPr>
        <p:blipFill rotWithShape="1">
          <a:blip r:embed="rId2"/>
          <a:srcRect b="24103"/>
          <a:stretch/>
        </p:blipFill>
        <p:spPr>
          <a:xfrm>
            <a:off x="1390602" y="1712686"/>
            <a:ext cx="7464564" cy="6245981"/>
          </a:xfrm>
          <a:prstGeom prst="rect">
            <a:avLst/>
          </a:prstGeom>
        </p:spPr>
      </p:pic>
    </p:spTree>
    <p:extLst>
      <p:ext uri="{BB962C8B-B14F-4D97-AF65-F5344CB8AC3E}">
        <p14:creationId xmlns:p14="http://schemas.microsoft.com/office/powerpoint/2010/main" val="15685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5EA0E530-2D10-3A44-A6B1-5E3B5DB23E95}" type="slidenum">
              <a:rPr lang="en-US" sz="1080"/>
              <a:pPr eaLnBrk="1" hangingPunct="1"/>
              <a:t>32</a:t>
            </a:fld>
            <a:endParaRPr lang="en-US" sz="1080"/>
          </a:p>
        </p:txBody>
      </p:sp>
      <p:sp>
        <p:nvSpPr>
          <p:cNvPr id="24577" name="Title 1"/>
          <p:cNvSpPr>
            <a:spLocks noGrp="1"/>
          </p:cNvSpPr>
          <p:nvPr>
            <p:ph type="title"/>
          </p:nvPr>
        </p:nvSpPr>
        <p:spPr/>
        <p:txBody>
          <a:bodyPr/>
          <a:lstStyle/>
          <a:p>
            <a:r>
              <a:rPr lang="en-US" dirty="0">
                <a:latin typeface="Arial" charset="0"/>
                <a:ea typeface="ＭＳ Ｐゴシック" charset="0"/>
                <a:cs typeface="ＭＳ Ｐゴシック" charset="0"/>
              </a:rPr>
              <a:t>Energy transformation sectors</a:t>
            </a:r>
          </a:p>
        </p:txBody>
      </p:sp>
      <p:sp>
        <p:nvSpPr>
          <p:cNvPr id="24578" name="Content Placeholder 2"/>
          <p:cNvSpPr>
            <a:spLocks noGrp="1"/>
          </p:cNvSpPr>
          <p:nvPr>
            <p:ph sz="quarter" idx="20"/>
          </p:nvPr>
        </p:nvSpPr>
        <p:spPr>
          <a:xfrm>
            <a:off x="8040914" y="2057399"/>
            <a:ext cx="6132286" cy="5257801"/>
          </a:xfrm>
        </p:spPr>
        <p:txBody>
          <a:bodyPr/>
          <a:lstStyle/>
          <a:p>
            <a:r>
              <a:rPr lang="en-US" sz="1920" dirty="0">
                <a:latin typeface="Arial" charset="0"/>
                <a:ea typeface="ＭＳ Ｐゴシック" charset="0"/>
                <a:cs typeface="ＭＳ Ｐゴシック" charset="0"/>
              </a:rPr>
              <a:t>Five XML files</a:t>
            </a:r>
          </a:p>
          <a:p>
            <a:pPr lvl="1"/>
            <a:r>
              <a:rPr lang="en-US" sz="1440" dirty="0" err="1">
                <a:latin typeface="Arial" charset="0"/>
                <a:ea typeface="ＭＳ Ｐゴシック" charset="0"/>
                <a:cs typeface="ＭＳ Ｐゴシック" charset="0"/>
              </a:rPr>
              <a:t>electricity_water.xml</a:t>
            </a:r>
            <a:endParaRPr lang="en-US" sz="1440" dirty="0">
              <a:latin typeface="Arial" charset="0"/>
              <a:ea typeface="ＭＳ Ｐゴシック" charset="0"/>
              <a:cs typeface="ＭＳ Ｐゴシック" charset="0"/>
            </a:endParaRPr>
          </a:p>
          <a:p>
            <a:pPr lvl="1"/>
            <a:r>
              <a:rPr lang="en-US" sz="1440" dirty="0" err="1">
                <a:latin typeface="Arial" charset="0"/>
                <a:ea typeface="ＭＳ Ｐゴシック" charset="0"/>
                <a:cs typeface="ＭＳ Ｐゴシック" charset="0"/>
              </a:rPr>
              <a:t>hydrogen.xml</a:t>
            </a:r>
            <a:endParaRPr lang="en-US" sz="1440" dirty="0">
              <a:latin typeface="Arial" charset="0"/>
              <a:ea typeface="ＭＳ Ｐゴシック" charset="0"/>
              <a:cs typeface="ＭＳ Ｐゴシック" charset="0"/>
            </a:endParaRPr>
          </a:p>
          <a:p>
            <a:pPr lvl="1"/>
            <a:r>
              <a:rPr lang="en-US" sz="1440" dirty="0" err="1">
                <a:latin typeface="Arial" charset="0"/>
                <a:ea typeface="ＭＳ Ｐゴシック" charset="0"/>
                <a:cs typeface="ＭＳ Ｐゴシック" charset="0"/>
              </a:rPr>
              <a:t>heat.xml</a:t>
            </a:r>
            <a:endParaRPr lang="en-US" sz="1440" dirty="0">
              <a:latin typeface="Arial" charset="0"/>
              <a:ea typeface="ＭＳ Ｐゴシック" charset="0"/>
              <a:cs typeface="ＭＳ Ｐゴシック" charset="0"/>
            </a:endParaRPr>
          </a:p>
          <a:p>
            <a:pPr lvl="1"/>
            <a:r>
              <a:rPr lang="en-US" sz="1440" dirty="0" err="1">
                <a:latin typeface="Arial" charset="0"/>
                <a:ea typeface="ＭＳ Ｐゴシック" charset="0"/>
                <a:cs typeface="ＭＳ Ｐゴシック" charset="0"/>
              </a:rPr>
              <a:t>en_transformation.xml</a:t>
            </a:r>
            <a:r>
              <a:rPr lang="en-US" sz="1440" dirty="0">
                <a:latin typeface="Arial" charset="0"/>
                <a:ea typeface="ＭＳ Ｐゴシック" charset="0"/>
                <a:cs typeface="ＭＳ Ｐゴシック" charset="0"/>
              </a:rPr>
              <a:t>: refining, gas processing, and nuclear fuel enrichment</a:t>
            </a:r>
          </a:p>
          <a:p>
            <a:pPr lvl="1"/>
            <a:r>
              <a:rPr lang="en-US" sz="1440" dirty="0" err="1">
                <a:latin typeface="Arial" charset="0"/>
                <a:ea typeface="ＭＳ Ｐゴシック" charset="0"/>
                <a:cs typeface="ＭＳ Ｐゴシック" charset="0"/>
              </a:rPr>
              <a:t>en_distribution.xml</a:t>
            </a:r>
            <a:r>
              <a:rPr lang="en-US" sz="1440" dirty="0">
                <a:latin typeface="Arial" charset="0"/>
                <a:ea typeface="ＭＳ Ｐゴシック" charset="0"/>
                <a:cs typeface="ＭＳ Ｐゴシック" charset="0"/>
              </a:rPr>
              <a:t>: delivered fuels</a:t>
            </a:r>
          </a:p>
          <a:p>
            <a:r>
              <a:rPr lang="en-US" sz="1920" dirty="0">
                <a:latin typeface="Arial" charset="0"/>
                <a:ea typeface="ＭＳ Ｐゴシック" charset="0"/>
                <a:cs typeface="ＭＳ Ｐゴシック" charset="0"/>
              </a:rPr>
              <a:t>Structure: </a:t>
            </a:r>
            <a:r>
              <a:rPr lang="en-US" sz="1920" dirty="0" err="1">
                <a:latin typeface="Arial" charset="0"/>
                <a:ea typeface="ＭＳ Ｐゴシック" charset="0"/>
                <a:cs typeface="ＭＳ Ｐゴシック" charset="0"/>
              </a:rPr>
              <a:t>supplysector</a:t>
            </a:r>
            <a:r>
              <a:rPr lang="en-US" sz="1920" dirty="0">
                <a:latin typeface="Arial" charset="0"/>
                <a:ea typeface="ＭＳ Ｐゴシック" charset="0"/>
                <a:cs typeface="ＭＳ Ｐゴシック" charset="0"/>
              </a:rPr>
              <a:t> / subsector / technology</a:t>
            </a:r>
          </a:p>
          <a:p>
            <a:pPr lvl="1"/>
            <a:r>
              <a:rPr lang="en-US" sz="1440" dirty="0">
                <a:latin typeface="Arial" charset="0"/>
                <a:ea typeface="ＭＳ Ｐゴシック" charset="0"/>
                <a:cs typeface="ＭＳ Ｐゴシック" charset="0"/>
              </a:rPr>
              <a:t>Subsector and technology market shares are currently determined by two-level nested logit choice competition. Infinite nesting is possible and used in GCAM-USA </a:t>
            </a:r>
            <a:r>
              <a:rPr lang="en-US" sz="1440" dirty="0" err="1">
                <a:latin typeface="Arial" charset="0"/>
                <a:ea typeface="ＭＳ Ｐゴシック" charset="0"/>
                <a:cs typeface="ＭＳ Ｐゴシック" charset="0"/>
              </a:rPr>
              <a:t>electricity_water.xml</a:t>
            </a:r>
            <a:r>
              <a:rPr lang="en-US" sz="1440" dirty="0">
                <a:latin typeface="Arial" charset="0"/>
                <a:ea typeface="ＭＳ Ｐゴシック" charset="0"/>
                <a:cs typeface="ＭＳ Ｐゴシック" charset="0"/>
              </a:rPr>
              <a:t> for instance.</a:t>
            </a:r>
          </a:p>
          <a:p>
            <a:r>
              <a:rPr lang="en-US" sz="1920" dirty="0">
                <a:latin typeface="Arial" charset="0"/>
                <a:ea typeface="ＭＳ Ｐゴシック" charset="0"/>
                <a:cs typeface="ＭＳ Ｐゴシック" charset="0"/>
              </a:rPr>
              <a:t>Technology parameters are specified in each period</a:t>
            </a:r>
          </a:p>
          <a:p>
            <a:pPr lvl="1"/>
            <a:r>
              <a:rPr lang="en-US" sz="1440" dirty="0">
                <a:latin typeface="Arial" charset="0"/>
                <a:ea typeface="ＭＳ Ｐゴシック" charset="0"/>
                <a:cs typeface="ＭＳ Ｐゴシック" charset="0"/>
              </a:rPr>
              <a:t>Much of the technology-level information is found in the global-technology-database, not in the technologies contained within each region</a:t>
            </a:r>
          </a:p>
          <a:p>
            <a:r>
              <a:rPr lang="en-US" sz="1920" dirty="0">
                <a:latin typeface="Arial" charset="0"/>
                <a:ea typeface="ＭＳ Ｐゴシック" charset="0"/>
                <a:cs typeface="ＭＳ Ｐゴシック" charset="0"/>
              </a:rPr>
              <a:t>All technologies must have at least one input (either a resource or another sector)</a:t>
            </a:r>
          </a:p>
        </p:txBody>
      </p:sp>
      <p:pic>
        <p:nvPicPr>
          <p:cNvPr id="4" name="Picture 3">
            <a:extLst>
              <a:ext uri="{FF2B5EF4-FFF2-40B4-BE49-F238E27FC236}">
                <a16:creationId xmlns:a16="http://schemas.microsoft.com/office/drawing/2014/main" id="{1D738221-E11F-9C4B-AA96-75150EC50488}"/>
              </a:ext>
            </a:extLst>
          </p:cNvPr>
          <p:cNvPicPr>
            <a:picLocks noChangeAspect="1"/>
          </p:cNvPicPr>
          <p:nvPr/>
        </p:nvPicPr>
        <p:blipFill>
          <a:blip r:embed="rId2"/>
          <a:stretch>
            <a:fillRect/>
          </a:stretch>
        </p:blipFill>
        <p:spPr>
          <a:xfrm>
            <a:off x="1396093" y="1799019"/>
            <a:ext cx="6273416" cy="6032501"/>
          </a:xfrm>
          <a:prstGeom prst="rect">
            <a:avLst/>
          </a:prstGeom>
        </p:spPr>
      </p:pic>
    </p:spTree>
    <p:extLst>
      <p:ext uri="{BB962C8B-B14F-4D97-AF65-F5344CB8AC3E}">
        <p14:creationId xmlns:p14="http://schemas.microsoft.com/office/powerpoint/2010/main" val="73874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B8C75C9-ACBA-4943-91DA-FC1FA268EA6C}" type="slidenum">
              <a:rPr lang="en-US" smtClean="0"/>
              <a:pPr>
                <a:defRPr/>
              </a:pPr>
              <a:t>33</a:t>
            </a:fld>
            <a:endParaRPr lang="en-US"/>
          </a:p>
        </p:txBody>
      </p:sp>
      <p:sp>
        <p:nvSpPr>
          <p:cNvPr id="2" name="Title 1"/>
          <p:cNvSpPr>
            <a:spLocks noGrp="1"/>
          </p:cNvSpPr>
          <p:nvPr>
            <p:ph type="title"/>
          </p:nvPr>
        </p:nvSpPr>
        <p:spPr/>
        <p:txBody>
          <a:bodyPr/>
          <a:lstStyle/>
          <a:p>
            <a:r>
              <a:rPr lang="en-US" dirty="0"/>
              <a:t>Energy end-use sectors</a:t>
            </a:r>
          </a:p>
        </p:txBody>
      </p:sp>
      <p:sp>
        <p:nvSpPr>
          <p:cNvPr id="3" name="Content Placeholder 2"/>
          <p:cNvSpPr>
            <a:spLocks noGrp="1"/>
          </p:cNvSpPr>
          <p:nvPr>
            <p:ph sz="quarter" idx="20"/>
          </p:nvPr>
        </p:nvSpPr>
        <p:spPr>
          <a:xfrm>
            <a:off x="1371600" y="2057399"/>
            <a:ext cx="5087257" cy="5486401"/>
          </a:xfrm>
        </p:spPr>
        <p:txBody>
          <a:bodyPr/>
          <a:lstStyle/>
          <a:p>
            <a:r>
              <a:rPr lang="en-US" sz="2400" dirty="0"/>
              <a:t>Sector-specific XML files</a:t>
            </a:r>
          </a:p>
          <a:p>
            <a:pPr lvl="1"/>
            <a:r>
              <a:rPr lang="en-US" sz="2160" dirty="0" err="1"/>
              <a:t>building_det.xml</a:t>
            </a:r>
            <a:endParaRPr lang="en-US" sz="2160" dirty="0"/>
          </a:p>
          <a:p>
            <a:pPr lvl="1"/>
            <a:r>
              <a:rPr lang="en-US" sz="2160" dirty="0" err="1"/>
              <a:t>industry.xml</a:t>
            </a:r>
            <a:endParaRPr lang="en-US" sz="2160" dirty="0"/>
          </a:p>
          <a:p>
            <a:pPr lvl="2"/>
            <a:r>
              <a:rPr lang="en-US" sz="2160" dirty="0" err="1"/>
              <a:t>cement.xml</a:t>
            </a:r>
            <a:endParaRPr lang="en-US" sz="2160" dirty="0"/>
          </a:p>
          <a:p>
            <a:pPr lvl="2"/>
            <a:r>
              <a:rPr lang="en-US" sz="2160" dirty="0" err="1"/>
              <a:t>en_Fert.xml</a:t>
            </a:r>
            <a:endParaRPr lang="en-US" sz="2160" dirty="0"/>
          </a:p>
          <a:p>
            <a:pPr lvl="1"/>
            <a:r>
              <a:rPr lang="en-US" sz="2160" dirty="0" err="1"/>
              <a:t>transportation_UCD_CORE.xml</a:t>
            </a:r>
            <a:endParaRPr lang="en-US" sz="2160" dirty="0"/>
          </a:p>
          <a:p>
            <a:r>
              <a:rPr lang="en-US" sz="2400" dirty="0"/>
              <a:t>Each has its own structure</a:t>
            </a:r>
          </a:p>
          <a:p>
            <a:pPr lvl="1"/>
            <a:r>
              <a:rPr lang="en-US" sz="2160" dirty="0"/>
              <a:t>Goal is to represent technologies that consume energy and produce physical services and outputs</a:t>
            </a:r>
          </a:p>
        </p:txBody>
      </p:sp>
      <p:pic>
        <p:nvPicPr>
          <p:cNvPr id="9" name="Picture 8">
            <a:extLst>
              <a:ext uri="{FF2B5EF4-FFF2-40B4-BE49-F238E27FC236}">
                <a16:creationId xmlns:a16="http://schemas.microsoft.com/office/drawing/2014/main" id="{4F17E862-99F5-D34B-A528-FC43A2E08990}"/>
              </a:ext>
            </a:extLst>
          </p:cNvPr>
          <p:cNvPicPr>
            <a:picLocks noChangeAspect="1"/>
          </p:cNvPicPr>
          <p:nvPr/>
        </p:nvPicPr>
        <p:blipFill>
          <a:blip r:embed="rId2"/>
          <a:stretch>
            <a:fillRect/>
          </a:stretch>
        </p:blipFill>
        <p:spPr>
          <a:xfrm>
            <a:off x="7599680" y="1476755"/>
            <a:ext cx="6718194" cy="6647688"/>
          </a:xfrm>
          <a:prstGeom prst="rect">
            <a:avLst/>
          </a:prstGeom>
        </p:spPr>
      </p:pic>
      <p:cxnSp>
        <p:nvCxnSpPr>
          <p:cNvPr id="8" name="Straight Arrow Connector 7"/>
          <p:cNvCxnSpPr>
            <a:cxnSpLocks/>
          </p:cNvCxnSpPr>
          <p:nvPr/>
        </p:nvCxnSpPr>
        <p:spPr>
          <a:xfrm flipV="1">
            <a:off x="7599680" y="3214124"/>
            <a:ext cx="2915919" cy="333179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67644" y="6545919"/>
            <a:ext cx="3525521" cy="867930"/>
          </a:xfrm>
          <a:prstGeom prst="rect">
            <a:avLst/>
          </a:prstGeom>
          <a:noFill/>
          <a:ln>
            <a:solidFill>
              <a:srgbClr val="000000"/>
            </a:solidFill>
          </a:ln>
        </p:spPr>
        <p:txBody>
          <a:bodyPr wrap="square" rtlCol="0">
            <a:spAutoFit/>
          </a:bodyPr>
          <a:lstStyle/>
          <a:p>
            <a:r>
              <a:rPr lang="en-US" sz="1680" dirty="0"/>
              <a:t>Keywords specify assignments of from specific to general end use sectors (</a:t>
            </a:r>
            <a:r>
              <a:rPr lang="en-US" sz="1680" dirty="0" err="1"/>
              <a:t>bld</a:t>
            </a:r>
            <a:r>
              <a:rPr lang="en-US" sz="1680" dirty="0"/>
              <a:t>, </a:t>
            </a:r>
            <a:r>
              <a:rPr lang="en-US" sz="1680" dirty="0" err="1"/>
              <a:t>ind</a:t>
            </a:r>
            <a:r>
              <a:rPr lang="en-US" sz="1680" dirty="0"/>
              <a:t>, </a:t>
            </a:r>
            <a:r>
              <a:rPr lang="en-US" sz="1680" dirty="0" err="1"/>
              <a:t>trn</a:t>
            </a:r>
            <a:r>
              <a:rPr lang="en-US" sz="1680" dirty="0"/>
              <a:t>)</a:t>
            </a:r>
          </a:p>
        </p:txBody>
      </p:sp>
    </p:spTree>
    <p:extLst>
      <p:ext uri="{BB962C8B-B14F-4D97-AF65-F5344CB8AC3E}">
        <p14:creationId xmlns:p14="http://schemas.microsoft.com/office/powerpoint/2010/main" val="360704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A22514-9DC8-ED40-9566-9DFCC0CF0B18}"/>
              </a:ext>
            </a:extLst>
          </p:cNvPr>
          <p:cNvSpPr>
            <a:spLocks noGrp="1"/>
          </p:cNvSpPr>
          <p:nvPr>
            <p:ph type="sldNum" sz="quarter" idx="12"/>
          </p:nvPr>
        </p:nvSpPr>
        <p:spPr/>
        <p:txBody>
          <a:bodyPr/>
          <a:lstStyle/>
          <a:p>
            <a:fld id="{FE7A4BB3-E848-5A44-82DF-322201952CD8}" type="slidenum">
              <a:rPr lang="en-US" smtClean="0"/>
              <a:pPr/>
              <a:t>34</a:t>
            </a:fld>
            <a:endParaRPr lang="en-US" dirty="0"/>
          </a:p>
        </p:txBody>
      </p:sp>
      <p:sp>
        <p:nvSpPr>
          <p:cNvPr id="3" name="Title 2">
            <a:extLst>
              <a:ext uri="{FF2B5EF4-FFF2-40B4-BE49-F238E27FC236}">
                <a16:creationId xmlns:a16="http://schemas.microsoft.com/office/drawing/2014/main" id="{A31F50A0-F3E2-F649-8654-548266F26D00}"/>
              </a:ext>
            </a:extLst>
          </p:cNvPr>
          <p:cNvSpPr>
            <a:spLocks noGrp="1"/>
          </p:cNvSpPr>
          <p:nvPr>
            <p:ph type="title"/>
          </p:nvPr>
        </p:nvSpPr>
        <p:spPr/>
        <p:txBody>
          <a:bodyPr/>
          <a:lstStyle/>
          <a:p>
            <a:r>
              <a:rPr lang="en-US" dirty="0"/>
              <a:t>Scenario Components: Agriculture and Land Use</a:t>
            </a:r>
          </a:p>
        </p:txBody>
      </p:sp>
      <p:pic>
        <p:nvPicPr>
          <p:cNvPr id="6" name="Content Placeholder 5">
            <a:extLst>
              <a:ext uri="{FF2B5EF4-FFF2-40B4-BE49-F238E27FC236}">
                <a16:creationId xmlns:a16="http://schemas.microsoft.com/office/drawing/2014/main" id="{7C5F7AFF-CD11-E549-87D1-1171D7E08B5B}"/>
              </a:ext>
            </a:extLst>
          </p:cNvPr>
          <p:cNvPicPr>
            <a:picLocks noGrp="1" noChangeAspect="1"/>
          </p:cNvPicPr>
          <p:nvPr>
            <p:ph sz="quarter" idx="20"/>
          </p:nvPr>
        </p:nvPicPr>
        <p:blipFill>
          <a:blip r:embed="rId2"/>
          <a:stretch>
            <a:fillRect/>
          </a:stretch>
        </p:blipFill>
        <p:spPr>
          <a:xfrm>
            <a:off x="1584233" y="2099128"/>
            <a:ext cx="12588967" cy="4969329"/>
          </a:xfrm>
        </p:spPr>
      </p:pic>
    </p:spTree>
    <p:extLst>
      <p:ext uri="{BB962C8B-B14F-4D97-AF65-F5344CB8AC3E}">
        <p14:creationId xmlns:p14="http://schemas.microsoft.com/office/powerpoint/2010/main" val="123067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67DA9D62-3640-E04F-B692-AC12BDC1361B}" type="slidenum">
              <a:rPr lang="en-US" sz="1080"/>
              <a:pPr eaLnBrk="1" hangingPunct="1"/>
              <a:t>35</a:t>
            </a:fld>
            <a:endParaRPr lang="en-US" sz="1080"/>
          </a:p>
        </p:txBody>
      </p:sp>
      <p:sp>
        <p:nvSpPr>
          <p:cNvPr id="29697" name="Title 1"/>
          <p:cNvSpPr>
            <a:spLocks noGrp="1"/>
          </p:cNvSpPr>
          <p:nvPr>
            <p:ph type="title"/>
          </p:nvPr>
        </p:nvSpPr>
        <p:spPr/>
        <p:txBody>
          <a:bodyPr/>
          <a:lstStyle/>
          <a:p>
            <a:r>
              <a:rPr lang="en-US" dirty="0">
                <a:latin typeface="Arial" charset="0"/>
                <a:ea typeface="ＭＳ Ｐゴシック" charset="0"/>
                <a:cs typeface="ＭＳ Ｐゴシック" charset="0"/>
              </a:rPr>
              <a:t>General structure</a:t>
            </a:r>
          </a:p>
        </p:txBody>
      </p:sp>
      <p:sp>
        <p:nvSpPr>
          <p:cNvPr id="5" name="Rectangle 4"/>
          <p:cNvSpPr/>
          <p:nvPr/>
        </p:nvSpPr>
        <p:spPr>
          <a:xfrm>
            <a:off x="2177416" y="2103662"/>
            <a:ext cx="4842510" cy="5715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000" dirty="0">
              <a:solidFill>
                <a:schemeClr val="tx1"/>
              </a:solidFill>
            </a:endParaRPr>
          </a:p>
        </p:txBody>
      </p:sp>
      <p:sp>
        <p:nvSpPr>
          <p:cNvPr id="6" name="Rectangle 5"/>
          <p:cNvSpPr/>
          <p:nvPr/>
        </p:nvSpPr>
        <p:spPr>
          <a:xfrm>
            <a:off x="3322320" y="3343818"/>
            <a:ext cx="3337560" cy="727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Crop Supply Sectors</a:t>
            </a:r>
          </a:p>
        </p:txBody>
      </p:sp>
      <p:sp>
        <p:nvSpPr>
          <p:cNvPr id="7" name="Rectangle 6"/>
          <p:cNvSpPr/>
          <p:nvPr/>
        </p:nvSpPr>
        <p:spPr>
          <a:xfrm>
            <a:off x="4598670" y="2296068"/>
            <a:ext cx="1927860" cy="5791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CropLand</a:t>
            </a:r>
            <a:r>
              <a:rPr lang="en-US" sz="2000" dirty="0"/>
              <a:t> Basin 2</a:t>
            </a:r>
          </a:p>
        </p:txBody>
      </p:sp>
      <p:sp>
        <p:nvSpPr>
          <p:cNvPr id="9" name="Rectangle 8"/>
          <p:cNvSpPr/>
          <p:nvPr/>
        </p:nvSpPr>
        <p:spPr>
          <a:xfrm>
            <a:off x="3470910" y="4425858"/>
            <a:ext cx="3175636" cy="645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Secondary Agricultural Supply Sectors</a:t>
            </a:r>
          </a:p>
        </p:txBody>
      </p:sp>
      <p:sp>
        <p:nvSpPr>
          <p:cNvPr id="36" name="Rectangle 35"/>
          <p:cNvSpPr/>
          <p:nvPr/>
        </p:nvSpPr>
        <p:spPr>
          <a:xfrm>
            <a:off x="3411856" y="5521232"/>
            <a:ext cx="3175634" cy="561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Final Service Demands</a:t>
            </a:r>
          </a:p>
        </p:txBody>
      </p:sp>
      <p:cxnSp>
        <p:nvCxnSpPr>
          <p:cNvPr id="40" name="Straight Arrow Connector 39"/>
          <p:cNvCxnSpPr/>
          <p:nvPr/>
        </p:nvCxnSpPr>
        <p:spPr>
          <a:xfrm rot="5400000">
            <a:off x="5465445" y="3117123"/>
            <a:ext cx="483870"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4732973" y="4249645"/>
            <a:ext cx="38290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6" idx="0"/>
          </p:cNvCxnSpPr>
          <p:nvPr/>
        </p:nvCxnSpPr>
        <p:spPr>
          <a:xfrm rot="16200000" flipH="1">
            <a:off x="4688205" y="5275488"/>
            <a:ext cx="49149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364106" y="6534692"/>
            <a:ext cx="1150620" cy="5619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GDP</a:t>
            </a:r>
          </a:p>
        </p:txBody>
      </p:sp>
      <p:sp>
        <p:nvSpPr>
          <p:cNvPr id="46" name="Rectangle 45"/>
          <p:cNvSpPr/>
          <p:nvPr/>
        </p:nvSpPr>
        <p:spPr>
          <a:xfrm>
            <a:off x="4705350" y="6502308"/>
            <a:ext cx="1548766" cy="5619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Population</a:t>
            </a:r>
          </a:p>
        </p:txBody>
      </p:sp>
      <p:cxnSp>
        <p:nvCxnSpPr>
          <p:cNvPr id="48" name="Straight Arrow Connector 47"/>
          <p:cNvCxnSpPr/>
          <p:nvPr/>
        </p:nvCxnSpPr>
        <p:spPr>
          <a:xfrm flipV="1">
            <a:off x="2966086" y="6106068"/>
            <a:ext cx="937260" cy="386714"/>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flipV="1">
            <a:off x="5120640" y="6199412"/>
            <a:ext cx="396240" cy="18288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456170" y="2120808"/>
            <a:ext cx="4844416" cy="5713094"/>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592" dirty="0">
              <a:solidFill>
                <a:schemeClr val="tx1"/>
              </a:solidFill>
            </a:endParaRPr>
          </a:p>
        </p:txBody>
      </p:sp>
      <p:sp>
        <p:nvSpPr>
          <p:cNvPr id="38" name="Rectangle 37"/>
          <p:cNvSpPr/>
          <p:nvPr/>
        </p:nvSpPr>
        <p:spPr>
          <a:xfrm>
            <a:off x="8602980" y="3360963"/>
            <a:ext cx="3337560" cy="727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Crop Supply Sectors</a:t>
            </a:r>
          </a:p>
        </p:txBody>
      </p:sp>
      <p:sp>
        <p:nvSpPr>
          <p:cNvPr id="39" name="Rectangle 38"/>
          <p:cNvSpPr/>
          <p:nvPr/>
        </p:nvSpPr>
        <p:spPr>
          <a:xfrm>
            <a:off x="8745856" y="2313212"/>
            <a:ext cx="3059430" cy="56197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CropLand</a:t>
            </a:r>
            <a:r>
              <a:rPr lang="en-US" sz="2000" dirty="0"/>
              <a:t> Basin 1</a:t>
            </a:r>
          </a:p>
        </p:txBody>
      </p:sp>
      <p:sp>
        <p:nvSpPr>
          <p:cNvPr id="41" name="Rectangle 40"/>
          <p:cNvSpPr/>
          <p:nvPr/>
        </p:nvSpPr>
        <p:spPr>
          <a:xfrm>
            <a:off x="8751570" y="4443003"/>
            <a:ext cx="3175636" cy="6438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Secondary Agricultural Supply Sectors</a:t>
            </a:r>
          </a:p>
        </p:txBody>
      </p:sp>
      <p:sp>
        <p:nvSpPr>
          <p:cNvPr id="44" name="Rectangle 43"/>
          <p:cNvSpPr/>
          <p:nvPr/>
        </p:nvSpPr>
        <p:spPr>
          <a:xfrm>
            <a:off x="8692516" y="5538378"/>
            <a:ext cx="3175634" cy="5619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Final Service Demands</a:t>
            </a:r>
          </a:p>
        </p:txBody>
      </p:sp>
      <p:cxnSp>
        <p:nvCxnSpPr>
          <p:cNvPr id="47" name="Straight Arrow Connector 46"/>
          <p:cNvCxnSpPr/>
          <p:nvPr/>
        </p:nvCxnSpPr>
        <p:spPr>
          <a:xfrm rot="5400000">
            <a:off x="9967914" y="3116170"/>
            <a:ext cx="481964"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a:off x="10014586" y="4265838"/>
            <a:ext cx="381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44" idx="0"/>
          </p:cNvCxnSpPr>
          <p:nvPr/>
        </p:nvCxnSpPr>
        <p:spPr>
          <a:xfrm rot="16200000" flipH="1">
            <a:off x="9968865" y="5292633"/>
            <a:ext cx="49149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7644766" y="6549932"/>
            <a:ext cx="1150620" cy="5619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GDP</a:t>
            </a:r>
          </a:p>
        </p:txBody>
      </p:sp>
      <p:sp>
        <p:nvSpPr>
          <p:cNvPr id="53" name="Rectangle 52"/>
          <p:cNvSpPr/>
          <p:nvPr/>
        </p:nvSpPr>
        <p:spPr>
          <a:xfrm>
            <a:off x="9986010" y="6519452"/>
            <a:ext cx="1548766" cy="5619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Population</a:t>
            </a:r>
          </a:p>
        </p:txBody>
      </p:sp>
      <p:cxnSp>
        <p:nvCxnSpPr>
          <p:cNvPr id="54" name="Straight Arrow Connector 53"/>
          <p:cNvCxnSpPr/>
          <p:nvPr/>
        </p:nvCxnSpPr>
        <p:spPr>
          <a:xfrm flipV="1">
            <a:off x="8246746" y="6121308"/>
            <a:ext cx="937260" cy="38862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V="1">
            <a:off x="10400347" y="6215605"/>
            <a:ext cx="398146" cy="18288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6661786" y="3538128"/>
            <a:ext cx="1958340" cy="1333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8" idx="1"/>
            <a:endCxn id="6" idx="3"/>
          </p:cNvCxnSpPr>
          <p:nvPr/>
        </p:nvCxnSpPr>
        <p:spPr>
          <a:xfrm rot="10800000">
            <a:off x="6659880" y="3707672"/>
            <a:ext cx="1943100" cy="1714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8490621" y="3354885"/>
            <a:ext cx="3451860" cy="739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Primary agricultural goods are assumed to be traded globally</a:t>
            </a:r>
          </a:p>
        </p:txBody>
      </p:sp>
      <p:sp>
        <p:nvSpPr>
          <p:cNvPr id="83" name="Rectangle 82"/>
          <p:cNvSpPr/>
          <p:nvPr/>
        </p:nvSpPr>
        <p:spPr>
          <a:xfrm>
            <a:off x="8324850" y="2223678"/>
            <a:ext cx="363093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20" dirty="0">
                <a:solidFill>
                  <a:schemeClr val="accent6">
                    <a:lumMod val="75000"/>
                  </a:schemeClr>
                </a:solidFill>
              </a:rPr>
              <a:t>Cropland determined by endogenous land allocation</a:t>
            </a:r>
          </a:p>
        </p:txBody>
      </p:sp>
      <p:sp>
        <p:nvSpPr>
          <p:cNvPr id="33" name="Rectangle 32"/>
          <p:cNvSpPr/>
          <p:nvPr/>
        </p:nvSpPr>
        <p:spPr>
          <a:xfrm>
            <a:off x="8554403" y="4386442"/>
            <a:ext cx="3451860" cy="739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Includes ruminant and non-ruminant meat and dairy products</a:t>
            </a:r>
          </a:p>
        </p:txBody>
      </p:sp>
      <p:sp>
        <p:nvSpPr>
          <p:cNvPr id="35" name="Rectangle 34"/>
          <p:cNvSpPr/>
          <p:nvPr/>
        </p:nvSpPr>
        <p:spPr>
          <a:xfrm>
            <a:off x="8416290" y="5399314"/>
            <a:ext cx="3451860" cy="739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Final demands include food demands and nonfood demands</a:t>
            </a:r>
          </a:p>
        </p:txBody>
      </p:sp>
      <p:sp>
        <p:nvSpPr>
          <p:cNvPr id="56" name="Rectangle 55"/>
          <p:cNvSpPr/>
          <p:nvPr/>
        </p:nvSpPr>
        <p:spPr>
          <a:xfrm>
            <a:off x="2470786" y="2303688"/>
            <a:ext cx="1927860" cy="5791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CropLand</a:t>
            </a:r>
            <a:r>
              <a:rPr lang="en-US" sz="2000" dirty="0"/>
              <a:t> Basin 1</a:t>
            </a:r>
          </a:p>
        </p:txBody>
      </p:sp>
      <p:cxnSp>
        <p:nvCxnSpPr>
          <p:cNvPr id="57" name="Straight Arrow Connector 56"/>
          <p:cNvCxnSpPr/>
          <p:nvPr/>
        </p:nvCxnSpPr>
        <p:spPr>
          <a:xfrm rot="5400000">
            <a:off x="3533775" y="3101883"/>
            <a:ext cx="483870"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828690F-D589-B843-A383-C7202CA43D42}"/>
              </a:ext>
            </a:extLst>
          </p:cNvPr>
          <p:cNvSpPr txBox="1"/>
          <p:nvPr/>
        </p:nvSpPr>
        <p:spPr>
          <a:xfrm>
            <a:off x="2432144" y="1561321"/>
            <a:ext cx="4827182" cy="523220"/>
          </a:xfrm>
          <a:prstGeom prst="rect">
            <a:avLst/>
          </a:prstGeom>
          <a:noFill/>
        </p:spPr>
        <p:txBody>
          <a:bodyPr wrap="square" rtlCol="0">
            <a:spAutoFit/>
          </a:bodyPr>
          <a:lstStyle/>
          <a:p>
            <a:pPr algn="ctr"/>
            <a:r>
              <a:rPr lang="en-US" sz="2800" b="1" u="sng" dirty="0">
                <a:solidFill>
                  <a:srgbClr val="000000"/>
                </a:solidFill>
              </a:rPr>
              <a:t>Region #1</a:t>
            </a:r>
          </a:p>
        </p:txBody>
      </p:sp>
      <p:sp>
        <p:nvSpPr>
          <p:cNvPr id="59" name="TextBox 58">
            <a:extLst>
              <a:ext uri="{FF2B5EF4-FFF2-40B4-BE49-F238E27FC236}">
                <a16:creationId xmlns:a16="http://schemas.microsoft.com/office/drawing/2014/main" id="{863F200A-477E-734E-AECD-DDDC526D0A45}"/>
              </a:ext>
            </a:extLst>
          </p:cNvPr>
          <p:cNvSpPr txBox="1"/>
          <p:nvPr/>
        </p:nvSpPr>
        <p:spPr>
          <a:xfrm>
            <a:off x="7560737" y="1561321"/>
            <a:ext cx="4827182" cy="523220"/>
          </a:xfrm>
          <a:prstGeom prst="rect">
            <a:avLst/>
          </a:prstGeom>
          <a:noFill/>
        </p:spPr>
        <p:txBody>
          <a:bodyPr wrap="square" rtlCol="0">
            <a:spAutoFit/>
          </a:bodyPr>
          <a:lstStyle/>
          <a:p>
            <a:pPr algn="ctr"/>
            <a:r>
              <a:rPr lang="en-US" sz="2800" b="1" u="sng" dirty="0">
                <a:solidFill>
                  <a:srgbClr val="000000"/>
                </a:solidFill>
              </a:rPr>
              <a:t>Region #2</a:t>
            </a:r>
          </a:p>
        </p:txBody>
      </p:sp>
    </p:spTree>
    <p:extLst>
      <p:ext uri="{BB962C8B-B14F-4D97-AF65-F5344CB8AC3E}">
        <p14:creationId xmlns:p14="http://schemas.microsoft.com/office/powerpoint/2010/main" val="12617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animBg="1"/>
      <p:bldP spid="33"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8393D5D-2B6D-3346-B52F-385C0F14526F}" type="slidenum">
              <a:rPr lang="en-US" sz="1080"/>
              <a:pPr eaLnBrk="1" hangingPunct="1"/>
              <a:t>36</a:t>
            </a:fld>
            <a:endParaRPr lang="en-US" sz="1080"/>
          </a:p>
        </p:txBody>
      </p:sp>
      <p:sp>
        <p:nvSpPr>
          <p:cNvPr id="23553" name="Title 1"/>
          <p:cNvSpPr>
            <a:spLocks noGrp="1"/>
          </p:cNvSpPr>
          <p:nvPr>
            <p:ph type="title"/>
          </p:nvPr>
        </p:nvSpPr>
        <p:spPr/>
        <p:txBody>
          <a:bodyPr/>
          <a:lstStyle/>
          <a:p>
            <a:r>
              <a:rPr lang="en-US" dirty="0">
                <a:latin typeface="Arial" charset="0"/>
                <a:ea typeface="ＭＳ Ｐゴシック" charset="0"/>
                <a:cs typeface="ＭＳ Ｐゴシック" charset="0"/>
              </a:rPr>
              <a:t>Land allocation</a:t>
            </a:r>
          </a:p>
        </p:txBody>
      </p:sp>
      <p:sp>
        <p:nvSpPr>
          <p:cNvPr id="23554" name="Content Placeholder 2"/>
          <p:cNvSpPr>
            <a:spLocks noGrp="1"/>
          </p:cNvSpPr>
          <p:nvPr>
            <p:ph sz="quarter" idx="20"/>
          </p:nvPr>
        </p:nvSpPr>
        <p:spPr>
          <a:xfrm>
            <a:off x="8595360" y="2057399"/>
            <a:ext cx="5577840" cy="5486401"/>
          </a:xfrm>
          <a:solidFill>
            <a:schemeClr val="bg1"/>
          </a:solidFill>
        </p:spPr>
        <p:txBody>
          <a:bodyPr/>
          <a:lstStyle/>
          <a:p>
            <a:r>
              <a:rPr lang="en-US" sz="1920" dirty="0">
                <a:latin typeface="Arial" charset="0"/>
                <a:ea typeface="ＭＳ Ｐゴシック" charset="0"/>
                <a:cs typeface="ＭＳ Ｐゴシック" charset="0"/>
              </a:rPr>
              <a:t>Land data are read in 5 XML files that correspond to the 5 “node” levels of the land nesting diagram</a:t>
            </a:r>
            <a:endParaRPr lang="en-US" sz="1440" dirty="0">
              <a:latin typeface="Arial" charset="0"/>
              <a:ea typeface="ＭＳ Ｐゴシック" charset="0"/>
            </a:endParaRPr>
          </a:p>
          <a:p>
            <a:pPr lvl="1"/>
            <a:r>
              <a:rPr lang="en-US" sz="1440" dirty="0">
                <a:latin typeface="Arial" charset="0"/>
                <a:ea typeface="ＭＳ Ｐゴシック" charset="0"/>
              </a:rPr>
              <a:t>land_input_1.xml, land_input_2.xml, and land_input_3_IRR.xml, land_input_4_IRR_MGMT.xml, land_input_5_IRR_MGMT.xml</a:t>
            </a:r>
          </a:p>
          <a:p>
            <a:r>
              <a:rPr lang="en-US" sz="1920" dirty="0">
                <a:latin typeface="Arial" charset="0"/>
                <a:ea typeface="ＭＳ Ｐゴシック" charset="0"/>
              </a:rPr>
              <a:t>Top-level base-year land allocations are fixed in all future periods</a:t>
            </a:r>
          </a:p>
          <a:p>
            <a:r>
              <a:rPr lang="en-US" sz="1920" dirty="0">
                <a:latin typeface="Arial" charset="0"/>
                <a:ea typeface="ＭＳ Ｐゴシック" charset="0"/>
              </a:rPr>
              <a:t>At lower levels, land allocations are endogenous</a:t>
            </a:r>
          </a:p>
          <a:p>
            <a:pPr lvl="1"/>
            <a:r>
              <a:rPr lang="en-US" sz="1440" dirty="0">
                <a:latin typeface="Arial" charset="0"/>
                <a:ea typeface="ＭＳ Ｐゴシック" charset="0"/>
              </a:rPr>
              <a:t>In GCAM, the land use shares shift in response to changes in relative land profit rates</a:t>
            </a:r>
          </a:p>
          <a:p>
            <a:pPr lvl="1"/>
            <a:r>
              <a:rPr lang="en-US" sz="1440" dirty="0">
                <a:latin typeface="Arial" charset="0"/>
                <a:ea typeface="ＭＳ Ｐゴシック" charset="0"/>
              </a:rPr>
              <a:t>Calibration is performed on land use shares, not present-day rates of land use change</a:t>
            </a:r>
          </a:p>
          <a:p>
            <a:endParaRPr lang="en-US" sz="1440" dirty="0">
              <a:latin typeface="Arial" charset="0"/>
              <a:ea typeface="ＭＳ Ｐゴシック" charset="0"/>
            </a:endParaRPr>
          </a:p>
        </p:txBody>
      </p:sp>
      <p:pic>
        <p:nvPicPr>
          <p:cNvPr id="5" name="Picture 4">
            <a:extLst>
              <a:ext uri="{FF2B5EF4-FFF2-40B4-BE49-F238E27FC236}">
                <a16:creationId xmlns:a16="http://schemas.microsoft.com/office/drawing/2014/main" id="{703B5BAA-09C8-1748-9AB6-5715C9FFA08D}"/>
              </a:ext>
            </a:extLst>
          </p:cNvPr>
          <p:cNvPicPr>
            <a:picLocks noChangeAspect="1"/>
          </p:cNvPicPr>
          <p:nvPr/>
        </p:nvPicPr>
        <p:blipFill>
          <a:blip r:embed="rId2"/>
          <a:stretch>
            <a:fillRect/>
          </a:stretch>
        </p:blipFill>
        <p:spPr>
          <a:xfrm>
            <a:off x="1080396" y="1715751"/>
            <a:ext cx="6882335" cy="6169696"/>
          </a:xfrm>
          <a:prstGeom prst="rect">
            <a:avLst/>
          </a:prstGeom>
        </p:spPr>
      </p:pic>
    </p:spTree>
    <p:extLst>
      <p:ext uri="{BB962C8B-B14F-4D97-AF65-F5344CB8AC3E}">
        <p14:creationId xmlns:p14="http://schemas.microsoft.com/office/powerpoint/2010/main" val="217331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8393D5D-2B6D-3346-B52F-385C0F14526F}" type="slidenum">
              <a:rPr lang="en-US" sz="1080"/>
              <a:pPr eaLnBrk="1" hangingPunct="1"/>
              <a:t>37</a:t>
            </a:fld>
            <a:endParaRPr lang="en-US" sz="1080"/>
          </a:p>
        </p:txBody>
      </p:sp>
      <p:sp>
        <p:nvSpPr>
          <p:cNvPr id="23553" name="Title 1"/>
          <p:cNvSpPr>
            <a:spLocks noGrp="1"/>
          </p:cNvSpPr>
          <p:nvPr>
            <p:ph type="title"/>
          </p:nvPr>
        </p:nvSpPr>
        <p:spPr/>
        <p:txBody>
          <a:bodyPr/>
          <a:lstStyle/>
          <a:p>
            <a:r>
              <a:rPr lang="en-US" dirty="0">
                <a:latin typeface="Arial" charset="0"/>
                <a:ea typeface="ＭＳ Ｐゴシック" charset="0"/>
                <a:cs typeface="ＭＳ Ｐゴシック" charset="0"/>
              </a:rPr>
              <a:t>Agricultural production</a:t>
            </a:r>
          </a:p>
        </p:txBody>
      </p:sp>
      <p:pic>
        <p:nvPicPr>
          <p:cNvPr id="3" name="Picture 2">
            <a:extLst>
              <a:ext uri="{FF2B5EF4-FFF2-40B4-BE49-F238E27FC236}">
                <a16:creationId xmlns:a16="http://schemas.microsoft.com/office/drawing/2014/main" id="{E3CA9B27-D8EA-4B40-B37C-68AD0A1090A0}"/>
              </a:ext>
            </a:extLst>
          </p:cNvPr>
          <p:cNvPicPr>
            <a:picLocks noChangeAspect="1"/>
          </p:cNvPicPr>
          <p:nvPr/>
        </p:nvPicPr>
        <p:blipFill>
          <a:blip r:embed="rId3"/>
          <a:stretch>
            <a:fillRect/>
          </a:stretch>
        </p:blipFill>
        <p:spPr>
          <a:xfrm>
            <a:off x="1135662" y="1828799"/>
            <a:ext cx="7551138" cy="5629729"/>
          </a:xfrm>
          <a:prstGeom prst="rect">
            <a:avLst/>
          </a:prstGeom>
        </p:spPr>
      </p:pic>
      <p:sp>
        <p:nvSpPr>
          <p:cNvPr id="23554" name="Content Placeholder 2"/>
          <p:cNvSpPr>
            <a:spLocks noGrp="1"/>
          </p:cNvSpPr>
          <p:nvPr>
            <p:ph sz="quarter" idx="20"/>
          </p:nvPr>
        </p:nvSpPr>
        <p:spPr>
          <a:xfrm>
            <a:off x="6850743" y="2057399"/>
            <a:ext cx="7322457" cy="5486401"/>
          </a:xfrm>
          <a:solidFill>
            <a:schemeClr val="bg1"/>
          </a:solidFill>
        </p:spPr>
        <p:txBody>
          <a:bodyPr/>
          <a:lstStyle/>
          <a:p>
            <a:r>
              <a:rPr lang="en-US" sz="1920" dirty="0">
                <a:latin typeface="Arial" charset="0"/>
                <a:ea typeface="ＭＳ Ｐゴシック" charset="0"/>
                <a:cs typeface="ＭＳ Ｐゴシック" charset="0"/>
              </a:rPr>
              <a:t>Each ag production technology has a corresponding land leaf of the same name</a:t>
            </a:r>
          </a:p>
          <a:p>
            <a:pPr lvl="1"/>
            <a:r>
              <a:rPr lang="en-US" sz="1440" dirty="0">
                <a:latin typeface="Arial" charset="0"/>
                <a:ea typeface="ＭＳ Ｐゴシック" charset="0"/>
                <a:cs typeface="ＭＳ Ｐゴシック" charset="0"/>
              </a:rPr>
              <a:t>The sharing/competition takes place in the land allocator, not in the ag sectors. Share weights are ignored in the ag sectors.</a:t>
            </a:r>
          </a:p>
          <a:p>
            <a:r>
              <a:rPr lang="en-US" sz="1920" dirty="0">
                <a:latin typeface="Arial" charset="0"/>
                <a:ea typeface="ＭＳ Ｐゴシック" charset="0"/>
                <a:cs typeface="ＭＳ Ｐゴシック" charset="0"/>
              </a:rPr>
              <a:t>Exogenous variables</a:t>
            </a:r>
          </a:p>
          <a:p>
            <a:pPr lvl="1"/>
            <a:r>
              <a:rPr lang="en-US" sz="1440" dirty="0">
                <a:latin typeface="Arial" charset="0"/>
                <a:ea typeface="ＭＳ Ｐゴシック" charset="0"/>
                <a:cs typeface="ＭＳ Ｐゴシック" charset="0"/>
              </a:rPr>
              <a:t>Calibrated commodity price</a:t>
            </a:r>
            <a:r>
              <a:rPr lang="en-US" sz="1440" dirty="0">
                <a:latin typeface="Arial" charset="0"/>
                <a:ea typeface="ＭＳ Ｐゴシック" charset="0"/>
              </a:rPr>
              <a:t> (1975$/kg)</a:t>
            </a:r>
            <a:endParaRPr lang="en-US" sz="1440" dirty="0">
              <a:latin typeface="Arial" charset="0"/>
              <a:ea typeface="ＭＳ Ｐゴシック" charset="0"/>
              <a:cs typeface="ＭＳ Ｐゴシック" charset="0"/>
            </a:endParaRPr>
          </a:p>
          <a:p>
            <a:pPr lvl="1"/>
            <a:r>
              <a:rPr lang="en-US" sz="1440" dirty="0">
                <a:latin typeface="Arial" charset="0"/>
                <a:ea typeface="ＭＳ Ｐゴシック" charset="0"/>
                <a:cs typeface="ＭＳ Ｐゴシック" charset="0"/>
              </a:rPr>
              <a:t>Calibrated output (Mt/</a:t>
            </a:r>
            <a:r>
              <a:rPr lang="en-US" sz="1440" dirty="0" err="1">
                <a:latin typeface="Arial" charset="0"/>
                <a:ea typeface="ＭＳ Ｐゴシック" charset="0"/>
                <a:cs typeface="ＭＳ Ｐゴシック" charset="0"/>
              </a:rPr>
              <a:t>yr</a:t>
            </a:r>
            <a:r>
              <a:rPr lang="en-US" sz="1440" dirty="0">
                <a:latin typeface="Arial" charset="0"/>
                <a:ea typeface="ＭＳ Ｐゴシック" charset="0"/>
                <a:cs typeface="ＭＳ Ｐゴシック" charset="0"/>
              </a:rPr>
              <a:t>)</a:t>
            </a:r>
          </a:p>
          <a:p>
            <a:pPr lvl="1"/>
            <a:r>
              <a:rPr lang="en-US" sz="1440" dirty="0">
                <a:latin typeface="Arial" charset="0"/>
                <a:ea typeface="ＭＳ Ｐゴシック" charset="0"/>
                <a:cs typeface="ＭＳ Ｐゴシック" charset="0"/>
              </a:rPr>
              <a:t>Calibrated land quantity (</a:t>
            </a:r>
            <a:r>
              <a:rPr lang="en-US" sz="1440" dirty="0" err="1">
                <a:latin typeface="Arial" charset="0"/>
                <a:ea typeface="ＭＳ Ｐゴシック" charset="0"/>
                <a:cs typeface="ＭＳ Ｐゴシック" charset="0"/>
              </a:rPr>
              <a:t>thous</a:t>
            </a:r>
            <a:r>
              <a:rPr lang="en-US" sz="1440" dirty="0">
                <a:latin typeface="Arial" charset="0"/>
                <a:ea typeface="ＭＳ Ｐゴシック" charset="0"/>
                <a:cs typeface="ＭＳ Ｐゴシック" charset="0"/>
              </a:rPr>
              <a:t> km</a:t>
            </a:r>
            <a:r>
              <a:rPr lang="en-US" sz="1440" baseline="30000" dirty="0">
                <a:latin typeface="Arial" charset="0"/>
                <a:ea typeface="ＭＳ Ｐゴシック" charset="0"/>
                <a:cs typeface="ＭＳ Ｐゴシック" charset="0"/>
              </a:rPr>
              <a:t>2</a:t>
            </a:r>
            <a:r>
              <a:rPr lang="en-US" sz="1440" dirty="0">
                <a:latin typeface="Arial" charset="0"/>
                <a:ea typeface="ＭＳ Ｐゴシック" charset="0"/>
                <a:cs typeface="ＭＳ Ｐゴシック" charset="0"/>
              </a:rPr>
              <a:t>)</a:t>
            </a:r>
          </a:p>
          <a:p>
            <a:pPr lvl="1"/>
            <a:r>
              <a:rPr lang="en-US" sz="1440" dirty="0">
                <a:latin typeface="Arial" charset="0"/>
                <a:ea typeface="ＭＳ Ｐゴシック" charset="0"/>
                <a:cs typeface="ＭＳ Ｐゴシック" charset="0"/>
              </a:rPr>
              <a:t>Residue biomass supply curve</a:t>
            </a:r>
          </a:p>
          <a:p>
            <a:pPr lvl="1"/>
            <a:r>
              <a:rPr lang="en-US" sz="1440" dirty="0">
                <a:latin typeface="Arial" charset="0"/>
                <a:ea typeface="ＭＳ Ｐゴシック" charset="0"/>
                <a:cs typeface="ＭＳ Ｐゴシック" charset="0"/>
              </a:rPr>
              <a:t>Non-CO</a:t>
            </a:r>
            <a:r>
              <a:rPr lang="en-US" sz="1440" baseline="-25000" dirty="0">
                <a:latin typeface="Arial" charset="0"/>
                <a:ea typeface="ＭＳ Ｐゴシック" charset="0"/>
                <a:cs typeface="ＭＳ Ｐゴシック" charset="0"/>
              </a:rPr>
              <a:t>2</a:t>
            </a:r>
            <a:r>
              <a:rPr lang="en-US" sz="1440" dirty="0">
                <a:latin typeface="Arial" charset="0"/>
                <a:ea typeface="ＭＳ Ｐゴシック" charset="0"/>
                <a:cs typeface="ＭＳ Ｐゴシック" charset="0"/>
              </a:rPr>
              <a:t> coefficients (kg gas per kg crop)</a:t>
            </a:r>
          </a:p>
          <a:p>
            <a:pPr lvl="2"/>
            <a:r>
              <a:rPr lang="en-US" sz="1440" dirty="0">
                <a:latin typeface="Arial" charset="0"/>
                <a:ea typeface="ＭＳ Ｐゴシック" charset="0"/>
                <a:cs typeface="ＭＳ Ｐゴシック" charset="0"/>
              </a:rPr>
              <a:t>MAC curves</a:t>
            </a:r>
          </a:p>
          <a:p>
            <a:pPr lvl="1"/>
            <a:r>
              <a:rPr lang="en-US" sz="1440" dirty="0">
                <a:latin typeface="Arial" charset="0"/>
                <a:ea typeface="ＭＳ Ｐゴシック" charset="0"/>
              </a:rPr>
              <a:t>Fertilizer inputs (kg N per kg crop)</a:t>
            </a:r>
          </a:p>
          <a:p>
            <a:pPr lvl="1"/>
            <a:r>
              <a:rPr lang="en-US" sz="1440" dirty="0">
                <a:latin typeface="Arial" charset="0"/>
                <a:ea typeface="ＭＳ Ｐゴシック" charset="0"/>
              </a:rPr>
              <a:t>Costs (1975$/kg)</a:t>
            </a:r>
          </a:p>
          <a:p>
            <a:pPr lvl="1"/>
            <a:r>
              <a:rPr lang="en-US" sz="1440" dirty="0">
                <a:latin typeface="Arial" charset="0"/>
                <a:ea typeface="ＭＳ Ｐゴシック" charset="0"/>
              </a:rPr>
              <a:t>Future agricultural productivity growth rate (and therefore yield)</a:t>
            </a:r>
          </a:p>
          <a:p>
            <a:pPr lvl="1"/>
            <a:r>
              <a:rPr lang="en-US" sz="1440" dirty="0">
                <a:latin typeface="Arial" charset="0"/>
                <a:ea typeface="ＭＳ Ｐゴシック" charset="0"/>
              </a:rPr>
              <a:t>Annual harvested </a:t>
            </a:r>
            <a:r>
              <a:rPr lang="en-US" sz="1440" dirty="0" err="1">
                <a:latin typeface="Arial" charset="0"/>
                <a:ea typeface="ＭＳ Ｐゴシック" charset="0"/>
              </a:rPr>
              <a:t>area:cropland</a:t>
            </a:r>
            <a:endParaRPr lang="en-US" sz="1440" dirty="0">
              <a:latin typeface="Arial" charset="0"/>
              <a:ea typeface="ＭＳ Ｐゴシック" charset="0"/>
            </a:endParaRPr>
          </a:p>
          <a:p>
            <a:r>
              <a:rPr lang="en-US" sz="1920" dirty="0">
                <a:latin typeface="Arial" charset="0"/>
                <a:ea typeface="ＭＳ Ｐゴシック" charset="0"/>
              </a:rPr>
              <a:t>Key endogenous variables</a:t>
            </a:r>
          </a:p>
          <a:p>
            <a:pPr lvl="1"/>
            <a:r>
              <a:rPr lang="en-US" sz="1440" dirty="0">
                <a:latin typeface="Arial" charset="0"/>
                <a:ea typeface="ＭＳ Ｐゴシック" charset="0"/>
              </a:rPr>
              <a:t>Future commodity prices</a:t>
            </a:r>
          </a:p>
          <a:p>
            <a:pPr lvl="1"/>
            <a:r>
              <a:rPr lang="en-US" sz="1440" dirty="0">
                <a:latin typeface="Arial" charset="0"/>
                <a:ea typeface="ＭＳ Ｐゴシック" charset="0"/>
              </a:rPr>
              <a:t>Future profit rates and production volumes</a:t>
            </a:r>
          </a:p>
        </p:txBody>
      </p:sp>
    </p:spTree>
    <p:extLst>
      <p:ext uri="{BB962C8B-B14F-4D97-AF65-F5344CB8AC3E}">
        <p14:creationId xmlns:p14="http://schemas.microsoft.com/office/powerpoint/2010/main" val="230610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2DD0F2-0CE8-9F41-A4EF-B4535576358E}"/>
              </a:ext>
            </a:extLst>
          </p:cNvPr>
          <p:cNvSpPr>
            <a:spLocks noGrp="1"/>
          </p:cNvSpPr>
          <p:nvPr>
            <p:ph type="sldNum" sz="quarter" idx="12"/>
          </p:nvPr>
        </p:nvSpPr>
        <p:spPr/>
        <p:txBody>
          <a:bodyPr/>
          <a:lstStyle/>
          <a:p>
            <a:fld id="{FE7A4BB3-E848-5A44-82DF-322201952CD8}" type="slidenum">
              <a:rPr lang="en-US" smtClean="0"/>
              <a:pPr/>
              <a:t>38</a:t>
            </a:fld>
            <a:endParaRPr lang="en-US" dirty="0"/>
          </a:p>
        </p:txBody>
      </p:sp>
      <p:sp>
        <p:nvSpPr>
          <p:cNvPr id="3" name="Title 2">
            <a:extLst>
              <a:ext uri="{FF2B5EF4-FFF2-40B4-BE49-F238E27FC236}">
                <a16:creationId xmlns:a16="http://schemas.microsoft.com/office/drawing/2014/main" id="{1818484B-71E2-2849-AAFE-6766A34F3098}"/>
              </a:ext>
            </a:extLst>
          </p:cNvPr>
          <p:cNvSpPr>
            <a:spLocks noGrp="1"/>
          </p:cNvSpPr>
          <p:nvPr>
            <p:ph type="title"/>
          </p:nvPr>
        </p:nvSpPr>
        <p:spPr/>
        <p:txBody>
          <a:bodyPr/>
          <a:lstStyle/>
          <a:p>
            <a:r>
              <a:rPr lang="en-US" dirty="0"/>
              <a:t>Scenario Components: Non-CO</a:t>
            </a:r>
            <a:r>
              <a:rPr lang="en-US" baseline="-25000" dirty="0"/>
              <a:t>2</a:t>
            </a:r>
          </a:p>
        </p:txBody>
      </p:sp>
      <p:pic>
        <p:nvPicPr>
          <p:cNvPr id="7" name="Picture 6" descr="Text&#10;&#10;Description automatically generated">
            <a:extLst>
              <a:ext uri="{FF2B5EF4-FFF2-40B4-BE49-F238E27FC236}">
                <a16:creationId xmlns:a16="http://schemas.microsoft.com/office/drawing/2014/main" id="{123A76BA-4975-834D-ABE0-EB1A6EEF0025}"/>
              </a:ext>
            </a:extLst>
          </p:cNvPr>
          <p:cNvPicPr>
            <a:picLocks noChangeAspect="1"/>
          </p:cNvPicPr>
          <p:nvPr/>
        </p:nvPicPr>
        <p:blipFill>
          <a:blip r:embed="rId2"/>
          <a:stretch>
            <a:fillRect/>
          </a:stretch>
        </p:blipFill>
        <p:spPr>
          <a:xfrm>
            <a:off x="2063750" y="1819656"/>
            <a:ext cx="10502900" cy="2857500"/>
          </a:xfrm>
          <a:prstGeom prst="rect">
            <a:avLst/>
          </a:prstGeom>
        </p:spPr>
      </p:pic>
    </p:spTree>
    <p:extLst>
      <p:ext uri="{BB962C8B-B14F-4D97-AF65-F5344CB8AC3E}">
        <p14:creationId xmlns:p14="http://schemas.microsoft.com/office/powerpoint/2010/main" val="333908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95BB82C1-98D6-3D48-B822-2452BE62E9A4}" type="slidenum">
              <a:rPr lang="en-US" sz="1080"/>
              <a:pPr eaLnBrk="1" hangingPunct="1"/>
              <a:t>39</a:t>
            </a:fld>
            <a:endParaRPr lang="en-US" sz="1080"/>
          </a:p>
        </p:txBody>
      </p:sp>
      <p:sp>
        <p:nvSpPr>
          <p:cNvPr id="30721" name="Title 1"/>
          <p:cNvSpPr>
            <a:spLocks noGrp="1"/>
          </p:cNvSpPr>
          <p:nvPr>
            <p:ph type="title"/>
          </p:nvPr>
        </p:nvSpPr>
        <p:spPr/>
        <p:txBody>
          <a:bodyPr/>
          <a:lstStyle/>
          <a:p>
            <a:r>
              <a:rPr lang="en-US" dirty="0">
                <a:latin typeface="Arial" charset="0"/>
                <a:ea typeface="ＭＳ Ｐゴシック" charset="0"/>
                <a:cs typeface="ＭＳ Ｐゴシック" charset="0"/>
              </a:rPr>
              <a:t>Non-CO</a:t>
            </a:r>
            <a:r>
              <a:rPr lang="en-US" baseline="-25000" dirty="0">
                <a:latin typeface="Arial" charset="0"/>
                <a:ea typeface="ＭＳ Ｐゴシック" charset="0"/>
                <a:cs typeface="ＭＳ Ｐゴシック" charset="0"/>
              </a:rPr>
              <a:t>2</a:t>
            </a:r>
            <a:r>
              <a:rPr lang="en-US" dirty="0">
                <a:latin typeface="Arial" charset="0"/>
                <a:ea typeface="ＭＳ Ｐゴシック" charset="0"/>
                <a:cs typeface="ＭＳ Ｐゴシック" charset="0"/>
              </a:rPr>
              <a:t> gases</a:t>
            </a:r>
          </a:p>
        </p:txBody>
      </p:sp>
      <p:sp>
        <p:nvSpPr>
          <p:cNvPr id="30722" name="Content Placeholder 2"/>
          <p:cNvSpPr>
            <a:spLocks noGrp="1"/>
          </p:cNvSpPr>
          <p:nvPr>
            <p:ph sz="quarter" idx="20"/>
          </p:nvPr>
        </p:nvSpPr>
        <p:spPr/>
        <p:txBody>
          <a:bodyPr/>
          <a:lstStyle/>
          <a:p>
            <a:r>
              <a:rPr lang="en-US" sz="2400" dirty="0">
                <a:latin typeface="Arial" charset="0"/>
                <a:ea typeface="ＭＳ Ｐゴシック" charset="0"/>
                <a:cs typeface="ＭＳ Ｐゴシック" charset="0"/>
              </a:rPr>
              <a:t>Non-CO2 gases are modeled as a by-product on existing activities, either driven by </a:t>
            </a:r>
            <a:r>
              <a:rPr lang="ja-JP" altLang="en-US" sz="2400" dirty="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input</a:t>
            </a:r>
            <a:r>
              <a:rPr lang="ja-JP" altLang="en-US" sz="2400" dirty="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 (e.g. fuel consumption) or </a:t>
            </a:r>
            <a:r>
              <a:rPr lang="ja-JP" altLang="en-US" sz="2400" dirty="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output</a:t>
            </a:r>
            <a:r>
              <a:rPr lang="ja-JP" altLang="en-US" sz="2400" dirty="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 (e.g. service or energy production)</a:t>
            </a:r>
            <a:endParaRPr lang="en-US" sz="2400" dirty="0">
              <a:latin typeface="Arial" charset="0"/>
              <a:ea typeface="ＭＳ Ｐゴシック" charset="0"/>
              <a:cs typeface="ＭＳ Ｐゴシック" charset="0"/>
            </a:endParaRPr>
          </a:p>
        </p:txBody>
      </p:sp>
      <p:sp>
        <p:nvSpPr>
          <p:cNvPr id="11" name="Content Placeholder 2"/>
          <p:cNvSpPr txBox="1">
            <a:spLocks/>
          </p:cNvSpPr>
          <p:nvPr/>
        </p:nvSpPr>
        <p:spPr bwMode="auto">
          <a:xfrm>
            <a:off x="2144306" y="2849882"/>
            <a:ext cx="3310890" cy="4082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30000"/>
              </a:spcBef>
              <a:spcAft>
                <a:spcPct val="0"/>
              </a:spcAft>
              <a:buClr>
                <a:schemeClr val="folHlink"/>
              </a:buClr>
              <a:buBlip>
                <a:blip r:embed="rId3"/>
              </a:buBlip>
              <a:defRPr sz="2400">
                <a:solidFill>
                  <a:schemeClr val="tx1"/>
                </a:solidFill>
                <a:latin typeface="+mn-lt"/>
                <a:ea typeface="ＭＳ Ｐゴシック" pitchFamily="-109" charset="-128"/>
                <a:cs typeface="ＭＳ Ｐゴシック" pitchFamily="33" charset="-128"/>
              </a:defRPr>
            </a:lvl1pPr>
            <a:lvl2pPr marL="742950" indent="-285750" algn="l" rtl="0" eaLnBrk="0" fontAlgn="base" hangingPunct="0">
              <a:lnSpc>
                <a:spcPct val="85000"/>
              </a:lnSpc>
              <a:spcBef>
                <a:spcPct val="30000"/>
              </a:spcBef>
              <a:spcAft>
                <a:spcPct val="0"/>
              </a:spcAft>
              <a:buClr>
                <a:schemeClr val="tx2"/>
              </a:buClr>
              <a:buSzPct val="80000"/>
              <a:buBlip>
                <a:blip r:embed="rId4"/>
              </a:buBlip>
              <a:defRPr sz="2000">
                <a:solidFill>
                  <a:schemeClr val="tx1"/>
                </a:solidFill>
                <a:latin typeface="+mn-lt"/>
                <a:ea typeface="ＭＳ Ｐゴシック" pitchFamily="-109" charset="-128"/>
              </a:defRPr>
            </a:lvl2pPr>
            <a:lvl3pPr marL="1143000" indent="-228600" algn="l" rtl="0" eaLnBrk="0" fontAlgn="base" hangingPunct="0">
              <a:lnSpc>
                <a:spcPct val="85000"/>
              </a:lnSpc>
              <a:spcBef>
                <a:spcPct val="30000"/>
              </a:spcBef>
              <a:spcAft>
                <a:spcPct val="0"/>
              </a:spcAft>
              <a:buClr>
                <a:srgbClr val="737373"/>
              </a:buClr>
              <a:buSzPct val="60000"/>
              <a:buBlip>
                <a:blip r:embed="rId5"/>
              </a:buBlip>
              <a:defRPr sz="2000">
                <a:solidFill>
                  <a:schemeClr val="tx1"/>
                </a:solidFill>
                <a:latin typeface="+mn-lt"/>
                <a:ea typeface="ＭＳ Ｐゴシック" pitchFamily="-109" charset="-128"/>
              </a:defRPr>
            </a:lvl3pPr>
            <a:lvl4pPr marL="1600200" indent="-228600" algn="l" rtl="0" eaLnBrk="0" fontAlgn="base" hangingPunct="0">
              <a:lnSpc>
                <a:spcPct val="85000"/>
              </a:lnSpc>
              <a:spcBef>
                <a:spcPct val="30000"/>
              </a:spcBef>
              <a:spcAft>
                <a:spcPct val="0"/>
              </a:spcAft>
              <a:buBlip>
                <a:blip r:embed="rId6"/>
              </a:buBlip>
              <a:defRPr sz="16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Blip>
                <a:blip r:embed="rId3"/>
              </a:buBlip>
              <a:defRPr sz="1400">
                <a:solidFill>
                  <a:schemeClr val="tx1"/>
                </a:solidFill>
                <a:latin typeface="+mn-lt"/>
                <a:ea typeface="ＭＳ Ｐゴシック" pitchFamily="-109" charset="-128"/>
              </a:defRPr>
            </a:lvl5pPr>
            <a:lvl6pPr marL="2514600" indent="-228600" algn="l" rtl="0" eaLnBrk="1" fontAlgn="base" hangingPunct="1">
              <a:spcBef>
                <a:spcPct val="20000"/>
              </a:spcBef>
              <a:spcAft>
                <a:spcPct val="0"/>
              </a:spcAft>
              <a:buBlip>
                <a:blip r:embed="rId6"/>
              </a:buBlip>
              <a:defRPr sz="1400">
                <a:solidFill>
                  <a:schemeClr val="tx1"/>
                </a:solidFill>
                <a:latin typeface="+mn-lt"/>
              </a:defRPr>
            </a:lvl6pPr>
            <a:lvl7pPr marL="2971800" indent="-228600" algn="l" rtl="0" eaLnBrk="1" fontAlgn="base" hangingPunct="1">
              <a:spcBef>
                <a:spcPct val="20000"/>
              </a:spcBef>
              <a:spcAft>
                <a:spcPct val="0"/>
              </a:spcAft>
              <a:buBlip>
                <a:blip r:embed="rId6"/>
              </a:buBlip>
              <a:defRPr sz="1400">
                <a:solidFill>
                  <a:schemeClr val="tx1"/>
                </a:solidFill>
                <a:latin typeface="+mn-lt"/>
              </a:defRPr>
            </a:lvl7pPr>
            <a:lvl8pPr marL="3429000" indent="-228600" algn="l" rtl="0" eaLnBrk="1" fontAlgn="base" hangingPunct="1">
              <a:spcBef>
                <a:spcPct val="20000"/>
              </a:spcBef>
              <a:spcAft>
                <a:spcPct val="0"/>
              </a:spcAft>
              <a:buBlip>
                <a:blip r:embed="rId6"/>
              </a:buBlip>
              <a:defRPr sz="1400">
                <a:solidFill>
                  <a:schemeClr val="tx1"/>
                </a:solidFill>
                <a:latin typeface="+mn-lt"/>
              </a:defRPr>
            </a:lvl8pPr>
            <a:lvl9pPr marL="3886200" indent="-228600" algn="l" rtl="0" eaLnBrk="1" fontAlgn="base" hangingPunct="1">
              <a:spcBef>
                <a:spcPct val="20000"/>
              </a:spcBef>
              <a:spcAft>
                <a:spcPct val="0"/>
              </a:spcAft>
              <a:buBlip>
                <a:blip r:embed="rId6"/>
              </a:buBlip>
              <a:defRPr sz="1400">
                <a:solidFill>
                  <a:schemeClr val="tx1"/>
                </a:solidFill>
                <a:latin typeface="+mn-lt"/>
              </a:defRPr>
            </a:lvl9pPr>
          </a:lstStyle>
          <a:p>
            <a:r>
              <a:rPr lang="en-US" sz="2160" dirty="0">
                <a:latin typeface="Arial" charset="0"/>
                <a:ea typeface="ＭＳ Ｐゴシック" charset="0"/>
                <a:cs typeface="ＭＳ Ｐゴシック" charset="0"/>
              </a:rPr>
              <a:t>Can be read in as input-emissions (</a:t>
            </a:r>
            <a:r>
              <a:rPr lang="en-US" sz="2160" dirty="0" err="1">
                <a:latin typeface="Arial" charset="0"/>
                <a:ea typeface="ＭＳ Ｐゴシック" charset="0"/>
                <a:cs typeface="ＭＳ Ｐゴシック" charset="0"/>
              </a:rPr>
              <a:t>Tg</a:t>
            </a:r>
            <a:r>
              <a:rPr lang="en-US" sz="2160" dirty="0">
                <a:latin typeface="Arial" charset="0"/>
                <a:ea typeface="ＭＳ Ｐゴシック" charset="0"/>
                <a:cs typeface="ＭＳ Ｐゴシック" charset="0"/>
              </a:rPr>
              <a:t>/</a:t>
            </a:r>
            <a:r>
              <a:rPr lang="en-US" sz="2160" dirty="0" err="1">
                <a:latin typeface="Arial" charset="0"/>
                <a:ea typeface="ＭＳ Ｐゴシック" charset="0"/>
                <a:cs typeface="ＭＳ Ｐゴシック" charset="0"/>
              </a:rPr>
              <a:t>yr</a:t>
            </a:r>
            <a:r>
              <a:rPr lang="en-US" sz="2160" dirty="0">
                <a:latin typeface="Arial" charset="0"/>
                <a:ea typeface="ＭＳ Ｐゴシック" charset="0"/>
                <a:cs typeface="ＭＳ Ｐゴシック" charset="0"/>
              </a:rPr>
              <a:t>) or as emissions coefficients (kg/GJ)</a:t>
            </a:r>
          </a:p>
          <a:p>
            <a:r>
              <a:rPr lang="en-US" sz="2160" dirty="0">
                <a:latin typeface="Arial" charset="0"/>
                <a:ea typeface="ＭＳ Ｐゴシック" charset="0"/>
                <a:cs typeface="ＭＳ Ｐゴシック" charset="0"/>
              </a:rPr>
              <a:t>GDP control function: emissions coefficients are reduced as GDP increases</a:t>
            </a:r>
          </a:p>
          <a:p>
            <a:r>
              <a:rPr lang="en-US" sz="2160" dirty="0">
                <a:latin typeface="Arial" charset="0"/>
                <a:ea typeface="ＭＳ Ｐゴシック" charset="0"/>
                <a:cs typeface="ＭＳ Ｐゴシック" charset="0"/>
              </a:rPr>
              <a:t>MAC = marginal abatement cost curve; decreases coefficients as carbon price increases.</a:t>
            </a:r>
          </a:p>
        </p:txBody>
      </p:sp>
      <p:graphicFrame>
        <p:nvGraphicFramePr>
          <p:cNvPr id="12" name="Object 3"/>
          <p:cNvGraphicFramePr>
            <a:graphicFrameLocks noChangeAspect="1"/>
          </p:cNvGraphicFramePr>
          <p:nvPr/>
        </p:nvGraphicFramePr>
        <p:xfrm>
          <a:off x="2438400" y="6932296"/>
          <a:ext cx="9092566" cy="1297304"/>
        </p:xfrm>
        <a:graphic>
          <a:graphicData uri="http://schemas.openxmlformats.org/presentationml/2006/ole">
            <mc:AlternateContent xmlns:mc="http://schemas.openxmlformats.org/markup-compatibility/2006">
              <mc:Choice xmlns:v="urn:schemas-microsoft-com:vml" Requires="v">
                <p:oleObj spid="_x0000_s3551" name="Equation" r:id="rId7" imgW="4267200" imgH="609600" progId="Equation.3">
                  <p:embed/>
                </p:oleObj>
              </mc:Choice>
              <mc:Fallback>
                <p:oleObj name="Equation" r:id="rId7" imgW="4267200" imgH="609600" progId="Equation.3">
                  <p:embed/>
                  <p:pic>
                    <p:nvPicPr>
                      <p:cNvPr id="12" name="Object 3"/>
                      <p:cNvPicPr>
                        <a:picLocks noChangeAspect="1" noChangeArrowheads="1"/>
                      </p:cNvPicPr>
                      <p:nvPr/>
                    </p:nvPicPr>
                    <p:blipFill>
                      <a:blip r:embed="rId8"/>
                      <a:srcRect/>
                      <a:stretch>
                        <a:fillRect/>
                      </a:stretch>
                    </p:blipFill>
                    <p:spPr bwMode="auto">
                      <a:xfrm>
                        <a:off x="2438400" y="6932296"/>
                        <a:ext cx="9092566" cy="1297304"/>
                      </a:xfrm>
                      <a:prstGeom prst="rect">
                        <a:avLst/>
                      </a:prstGeom>
                      <a:solidFill>
                        <a:srgbClr val="FFFFFF"/>
                      </a:solidFill>
                      <a:ln>
                        <a:noFill/>
                      </a:ln>
                      <a:effectLst/>
                    </p:spPr>
                  </p:pic>
                </p:oleObj>
              </mc:Fallback>
            </mc:AlternateContent>
          </a:graphicData>
        </a:graphic>
      </p:graphicFrame>
      <p:pic>
        <p:nvPicPr>
          <p:cNvPr id="4" name="Picture 3">
            <a:extLst>
              <a:ext uri="{FF2B5EF4-FFF2-40B4-BE49-F238E27FC236}">
                <a16:creationId xmlns:a16="http://schemas.microsoft.com/office/drawing/2014/main" id="{3016CC2E-DAA8-224D-BBEC-3AB3AB91A393}"/>
              </a:ext>
            </a:extLst>
          </p:cNvPr>
          <p:cNvPicPr>
            <a:picLocks noChangeAspect="1"/>
          </p:cNvPicPr>
          <p:nvPr/>
        </p:nvPicPr>
        <p:blipFill rotWithShape="1">
          <a:blip r:embed="rId9"/>
          <a:srcRect b="16799"/>
          <a:stretch/>
        </p:blipFill>
        <p:spPr>
          <a:xfrm>
            <a:off x="7431316" y="2895750"/>
            <a:ext cx="6411146" cy="3935025"/>
          </a:xfrm>
          <a:prstGeom prst="rect">
            <a:avLst/>
          </a:prstGeom>
        </p:spPr>
      </p:pic>
    </p:spTree>
    <p:extLst>
      <p:ext uri="{BB962C8B-B14F-4D97-AF65-F5344CB8AC3E}">
        <p14:creationId xmlns:p14="http://schemas.microsoft.com/office/powerpoint/2010/main" val="85275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D20199A-ADD0-4F49-9439-529C41050CE0}" type="slidenum">
              <a:rPr lang="en-US" sz="1080">
                <a:solidFill>
                  <a:srgbClr val="000000"/>
                </a:solidFill>
              </a:rPr>
              <a:pPr eaLnBrk="1" hangingPunct="1"/>
              <a:t>4</a:t>
            </a:fld>
            <a:endParaRPr lang="en-US" sz="1080">
              <a:solidFill>
                <a:srgbClr val="000000"/>
              </a:solidFill>
            </a:endParaRPr>
          </a:p>
        </p:txBody>
      </p:sp>
      <p:sp>
        <p:nvSpPr>
          <p:cNvPr id="15361" name="Title 1"/>
          <p:cNvSpPr>
            <a:spLocks noGrp="1"/>
          </p:cNvSpPr>
          <p:nvPr>
            <p:ph type="title"/>
          </p:nvPr>
        </p:nvSpPr>
        <p:spPr/>
        <p:txBody>
          <a:bodyPr/>
          <a:lstStyle/>
          <a:p>
            <a:r>
              <a:rPr lang="en-US">
                <a:latin typeface="Arial" charset="0"/>
                <a:ea typeface="ＭＳ Ｐゴシック" charset="0"/>
                <a:cs typeface="ＭＳ Ｐゴシック" charset="0"/>
              </a:rPr>
              <a:t>Preliminary: software to download</a:t>
            </a:r>
          </a:p>
        </p:txBody>
      </p:sp>
      <p:sp>
        <p:nvSpPr>
          <p:cNvPr id="15362" name="Content Placeholder 2"/>
          <p:cNvSpPr>
            <a:spLocks noGrp="1"/>
          </p:cNvSpPr>
          <p:nvPr>
            <p:ph sz="quarter" idx="20"/>
          </p:nvPr>
        </p:nvSpPr>
        <p:spPr>
          <a:solidFill>
            <a:schemeClr val="bg1"/>
          </a:solidFill>
        </p:spPr>
        <p:txBody>
          <a:bodyPr/>
          <a:lstStyle/>
          <a:p>
            <a:pPr marL="0" indent="0">
              <a:buNone/>
            </a:pPr>
            <a:r>
              <a:rPr lang="en-US" sz="1920" i="1" dirty="0">
                <a:latin typeface="Arial" charset="0"/>
                <a:ea typeface="ＭＳ Ｐゴシック" charset="0"/>
                <a:cs typeface="ＭＳ Ｐゴシック" charset="0"/>
              </a:rPr>
              <a:t>Optional but helpful</a:t>
            </a:r>
            <a:endParaRPr lang="en-US" sz="2160" i="1"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On </a:t>
            </a:r>
            <a:r>
              <a:rPr lang="en-US" sz="2160" dirty="0" err="1">
                <a:latin typeface="Arial" charset="0"/>
                <a:ea typeface="ＭＳ Ｐゴシック" charset="0"/>
                <a:cs typeface="ＭＳ Ｐゴシック" charset="0"/>
              </a:rPr>
              <a:t>linux</a:t>
            </a:r>
            <a:r>
              <a:rPr lang="en-US" sz="2160" dirty="0">
                <a:latin typeface="Arial" charset="0"/>
                <a:ea typeface="ＭＳ Ｐゴシック" charset="0"/>
                <a:cs typeface="ＭＳ Ｐゴシック" charset="0"/>
              </a:rPr>
              <a:t> (or Mac), you can use vi, emacs, or your favorite text editor. On Mac/windows, XML files will open in a text editor, but there are other options</a:t>
            </a:r>
          </a:p>
          <a:p>
            <a:pPr lvl="1"/>
            <a:r>
              <a:rPr lang="en-US" sz="2160" dirty="0">
                <a:latin typeface="Arial" charset="0"/>
                <a:ea typeface="ＭＳ Ｐゴシック" charset="0"/>
                <a:cs typeface="ＭＳ Ｐゴシック" charset="0"/>
              </a:rPr>
              <a:t>Windows: XML Marker: </a:t>
            </a:r>
            <a:r>
              <a:rPr lang="en-US" sz="2160" dirty="0">
                <a:latin typeface="Arial" charset="0"/>
                <a:ea typeface="ＭＳ Ｐゴシック" charset="0"/>
                <a:cs typeface="ＭＳ Ｐゴシック" charset="0"/>
                <a:hlinkClick r:id="rId2"/>
              </a:rPr>
              <a:t>http://symbolclick.com/xmlmarker_1_1_setup.exe</a:t>
            </a:r>
            <a:endParaRPr lang="en-US" sz="2160" dirty="0">
              <a:latin typeface="Arial" charset="0"/>
              <a:ea typeface="ＭＳ Ｐゴシック" charset="0"/>
              <a:cs typeface="ＭＳ Ｐゴシック" charset="0"/>
            </a:endParaRPr>
          </a:p>
          <a:p>
            <a:pPr lvl="1"/>
            <a:r>
              <a:rPr lang="en-US" sz="2160" dirty="0"/>
              <a:t>Mac: BBEdit: </a:t>
            </a:r>
            <a:r>
              <a:rPr lang="en-US" sz="2160" u="sng" dirty="0">
                <a:hlinkClick r:id="rId3"/>
              </a:rPr>
              <a:t>http://www.barebones.com/products/bbedit/</a:t>
            </a:r>
          </a:p>
          <a:p>
            <a:pPr lvl="1"/>
            <a:r>
              <a:rPr lang="en-US" sz="2160" dirty="0">
                <a:latin typeface="Arial" charset="0"/>
                <a:ea typeface="ＭＳ Ｐゴシック" charset="0"/>
              </a:rPr>
              <a:t>Mac: XML Author: </a:t>
            </a:r>
            <a:r>
              <a:rPr lang="en-US" sz="2160" dirty="0">
                <a:latin typeface="Arial" charset="0"/>
                <a:ea typeface="ＭＳ Ｐゴシック" charset="0"/>
                <a:hlinkClick r:id="rId4"/>
              </a:rPr>
              <a:t>http://www.oxygenxml.com/</a:t>
            </a:r>
            <a:endParaRPr lang="en-US" sz="2160" dirty="0">
              <a:latin typeface="Arial" charset="0"/>
              <a:ea typeface="ＭＳ Ｐゴシック" charset="0"/>
            </a:endParaRPr>
          </a:p>
          <a:p>
            <a:r>
              <a:rPr lang="en-US" sz="2160" dirty="0">
                <a:latin typeface="Arial" charset="0"/>
                <a:ea typeface="ＭＳ Ｐゴシック" charset="0"/>
                <a:cs typeface="ＭＳ Ｐゴシック" charset="0"/>
              </a:rPr>
              <a:t>On Mac and </a:t>
            </a:r>
            <a:r>
              <a:rPr lang="en-US" sz="2160" dirty="0" err="1">
                <a:latin typeface="Arial" charset="0"/>
                <a:ea typeface="ＭＳ Ｐゴシック" charset="0"/>
                <a:cs typeface="ＭＳ Ｐゴシック" charset="0"/>
              </a:rPr>
              <a:t>linux</a:t>
            </a:r>
            <a:r>
              <a:rPr lang="en-US" sz="2160" dirty="0">
                <a:latin typeface="Arial" charset="0"/>
                <a:ea typeface="ＭＳ Ｐゴシック" charset="0"/>
                <a:cs typeface="ＭＳ Ｐゴシック" charset="0"/>
              </a:rPr>
              <a:t>, you can use `diff` to compare files, but for more visual options:</a:t>
            </a:r>
          </a:p>
          <a:p>
            <a:pPr lvl="1"/>
            <a:r>
              <a:rPr lang="en-US" sz="2160" dirty="0">
                <a:latin typeface="Arial" charset="0"/>
                <a:ea typeface="ＭＳ Ｐゴシック" charset="0"/>
              </a:rPr>
              <a:t>Windows: Tortoise </a:t>
            </a:r>
            <a:r>
              <a:rPr lang="en-US" sz="2160" dirty="0" err="1">
                <a:latin typeface="Arial" charset="0"/>
                <a:ea typeface="ＭＳ Ｐゴシック" charset="0"/>
              </a:rPr>
              <a:t>Git</a:t>
            </a:r>
            <a:r>
              <a:rPr lang="en-US" sz="2160" dirty="0">
                <a:latin typeface="Arial" charset="0"/>
                <a:ea typeface="ＭＳ Ｐゴシック" charset="0"/>
              </a:rPr>
              <a:t>: </a:t>
            </a:r>
            <a:r>
              <a:rPr lang="en-US" sz="2160" dirty="0">
                <a:latin typeface="Arial" charset="0"/>
                <a:ea typeface="ＭＳ Ｐゴシック" charset="0"/>
                <a:hlinkClick r:id="rId5"/>
              </a:rPr>
              <a:t>https://tortoisegit.org/download/</a:t>
            </a:r>
            <a:endParaRPr lang="en-US" sz="2160" dirty="0">
              <a:latin typeface="Arial" charset="0"/>
              <a:ea typeface="ＭＳ Ｐゴシック" charset="0"/>
            </a:endParaRPr>
          </a:p>
          <a:p>
            <a:pPr lvl="1"/>
            <a:r>
              <a:rPr lang="en-US" sz="2160" dirty="0">
                <a:latin typeface="Arial" charset="0"/>
                <a:ea typeface="ＭＳ Ｐゴシック" charset="0"/>
              </a:rPr>
              <a:t>Windows: </a:t>
            </a:r>
            <a:r>
              <a:rPr lang="en-US" sz="2160" dirty="0" err="1">
                <a:latin typeface="Arial" charset="0"/>
                <a:ea typeface="ＭＳ Ｐゴシック" charset="0"/>
              </a:rPr>
              <a:t>WinMerge</a:t>
            </a:r>
            <a:r>
              <a:rPr lang="en-US" sz="2160" dirty="0">
                <a:latin typeface="Arial" charset="0"/>
                <a:ea typeface="ＭＳ Ｐゴシック" charset="0"/>
              </a:rPr>
              <a:t>: </a:t>
            </a:r>
            <a:r>
              <a:rPr lang="en-US" sz="2160" dirty="0">
                <a:latin typeface="Arial" charset="0"/>
                <a:ea typeface="ＭＳ Ｐゴシック" charset="0"/>
                <a:hlinkClick r:id="rId6"/>
              </a:rPr>
              <a:t>http://winmerge.org/downloads/</a:t>
            </a:r>
            <a:endParaRPr lang="en-US" sz="2160" dirty="0">
              <a:latin typeface="Arial" charset="0"/>
              <a:ea typeface="ＭＳ Ｐゴシック" charset="0"/>
            </a:endParaRPr>
          </a:p>
          <a:p>
            <a:pPr lvl="1"/>
            <a:r>
              <a:rPr lang="en-US" sz="2160" dirty="0">
                <a:latin typeface="Arial" charset="0"/>
                <a:ea typeface="ＭＳ Ｐゴシック" charset="0"/>
              </a:rPr>
              <a:t>Mac or Windows: </a:t>
            </a:r>
            <a:r>
              <a:rPr lang="en-US" sz="2160" dirty="0" err="1">
                <a:latin typeface="Arial" charset="0"/>
                <a:ea typeface="ＭＳ Ｐゴシック" charset="0"/>
              </a:rPr>
              <a:t>DiffMerge</a:t>
            </a:r>
            <a:r>
              <a:rPr lang="en-US" sz="2160" dirty="0">
                <a:latin typeface="Arial" charset="0"/>
                <a:ea typeface="ＭＳ Ｐゴシック" charset="0"/>
              </a:rPr>
              <a:t>: </a:t>
            </a:r>
            <a:r>
              <a:rPr lang="en-US" sz="2160" dirty="0">
                <a:latin typeface="Arial" charset="0"/>
                <a:ea typeface="ＭＳ Ｐゴシック" charset="0"/>
                <a:hlinkClick r:id="rId7"/>
              </a:rPr>
              <a:t>https://sourcegear.com/diffmerge/downloads.php</a:t>
            </a:r>
            <a:endParaRPr lang="en-US" sz="2160" dirty="0">
              <a:latin typeface="Arial" charset="0"/>
              <a:ea typeface="ＭＳ Ｐゴシック" charset="0"/>
            </a:endParaRPr>
          </a:p>
        </p:txBody>
      </p:sp>
    </p:spTree>
    <p:extLst>
      <p:ext uri="{BB962C8B-B14F-4D97-AF65-F5344CB8AC3E}">
        <p14:creationId xmlns:p14="http://schemas.microsoft.com/office/powerpoint/2010/main" val="23971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55FEC615-0194-974B-955B-5FA7AB358DCF}" type="slidenum">
              <a:rPr lang="en-US" sz="1080"/>
              <a:pPr eaLnBrk="1" hangingPunct="1"/>
              <a:t>40</a:t>
            </a:fld>
            <a:endParaRPr lang="en-US" sz="1080"/>
          </a:p>
        </p:txBody>
      </p:sp>
      <p:sp>
        <p:nvSpPr>
          <p:cNvPr id="31745" name="Title 1"/>
          <p:cNvSpPr>
            <a:spLocks noGrp="1"/>
          </p:cNvSpPr>
          <p:nvPr>
            <p:ph type="title"/>
          </p:nvPr>
        </p:nvSpPr>
        <p:spPr/>
        <p:txBody>
          <a:bodyPr/>
          <a:lstStyle/>
          <a:p>
            <a:r>
              <a:rPr lang="en-US" dirty="0">
                <a:latin typeface="Arial" charset="0"/>
                <a:ea typeface="ＭＳ Ｐゴシック" charset="0"/>
                <a:cs typeface="ＭＳ Ｐゴシック" charset="0"/>
              </a:rPr>
              <a:t>Queries</a:t>
            </a:r>
          </a:p>
        </p:txBody>
      </p:sp>
      <p:sp>
        <p:nvSpPr>
          <p:cNvPr id="31746" name="Content Placeholder 2"/>
          <p:cNvSpPr>
            <a:spLocks noGrp="1"/>
          </p:cNvSpPr>
          <p:nvPr>
            <p:ph sz="quarter" idx="20"/>
          </p:nvPr>
        </p:nvSpPr>
        <p:spPr>
          <a:xfrm>
            <a:off x="1371600" y="2057399"/>
            <a:ext cx="6887029" cy="5486401"/>
          </a:xfrm>
        </p:spPr>
        <p:txBody>
          <a:bodyPr/>
          <a:lstStyle/>
          <a:p>
            <a:r>
              <a:rPr lang="en-US" dirty="0">
                <a:latin typeface="Arial" charset="0"/>
                <a:ea typeface="ＭＳ Ｐゴシック" charset="0"/>
                <a:cs typeface="ＭＳ Ｐゴシック" charset="0"/>
              </a:rPr>
              <a:t>Update single queries: allows a query to focus on an individual element</a:t>
            </a:r>
          </a:p>
          <a:p>
            <a:pPr>
              <a:buFontTx/>
              <a:buNone/>
            </a:pPr>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Edit query window</a:t>
            </a:r>
          </a:p>
          <a:p>
            <a:pPr lvl="1"/>
            <a:r>
              <a:rPr lang="en-US" dirty="0">
                <a:latin typeface="Arial" charset="0"/>
                <a:ea typeface="ＭＳ Ｐゴシック" charset="0"/>
              </a:rPr>
              <a:t>Sum All: adds all types of the given element together</a:t>
            </a:r>
          </a:p>
          <a:p>
            <a:pPr lvl="1"/>
            <a:r>
              <a:rPr lang="en-US" dirty="0">
                <a:latin typeface="Arial" charset="0"/>
                <a:ea typeface="ＭＳ Ｐゴシック" charset="0"/>
              </a:rPr>
              <a:t>Group: builds an area chart and separates each region into a separate chart</a:t>
            </a:r>
          </a:p>
          <a:p>
            <a:pPr lvl="1"/>
            <a:r>
              <a:rPr lang="en-US" dirty="0">
                <a:latin typeface="Arial" charset="0"/>
                <a:ea typeface="ＭＳ Ｐゴシック" charset="0"/>
              </a:rPr>
              <a:t>XPATH: this is the syntax of the given query.</a:t>
            </a:r>
          </a:p>
          <a:p>
            <a:pPr lvl="1"/>
            <a:r>
              <a:rPr lang="en-US" dirty="0">
                <a:latin typeface="Arial" charset="0"/>
                <a:ea typeface="ＭＳ Ｐゴシック" charset="0"/>
              </a:rPr>
              <a:t>Note that label re-write lists used in </a:t>
            </a:r>
            <a:r>
              <a:rPr lang="ja-JP" altLang="en-US">
                <a:latin typeface="Arial" charset="0"/>
                <a:ea typeface="ＭＳ Ｐゴシック" charset="0"/>
              </a:rPr>
              <a:t>“</a:t>
            </a:r>
            <a:r>
              <a:rPr lang="en-US" altLang="ja-JP" dirty="0">
                <a:latin typeface="Arial" charset="0"/>
                <a:ea typeface="ＭＳ Ｐゴシック" charset="0"/>
              </a:rPr>
              <a:t>aggregated</a:t>
            </a:r>
            <a:r>
              <a:rPr lang="ja-JP" altLang="en-US">
                <a:latin typeface="Arial" charset="0"/>
                <a:ea typeface="ＭＳ Ｐゴシック" charset="0"/>
              </a:rPr>
              <a:t>”</a:t>
            </a:r>
            <a:r>
              <a:rPr lang="en-US" altLang="ja-JP" dirty="0">
                <a:latin typeface="Arial" charset="0"/>
                <a:ea typeface="ＭＳ Ｐゴシック" charset="0"/>
              </a:rPr>
              <a:t> queries are only accessible through the query XML file.</a:t>
            </a:r>
          </a:p>
          <a:p>
            <a:endParaRPr lang="en-US" dirty="0">
              <a:latin typeface="Arial" charset="0"/>
              <a:ea typeface="ＭＳ Ｐゴシック" charset="0"/>
              <a:cs typeface="ＭＳ Ｐゴシック" charset="0"/>
            </a:endParaRPr>
          </a:p>
        </p:txBody>
      </p:sp>
      <p:pic>
        <p:nvPicPr>
          <p:cNvPr id="3174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45805" y="975361"/>
            <a:ext cx="6101714" cy="184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74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387715" y="3072766"/>
            <a:ext cx="5703570" cy="4471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594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3B6AC3FD-3806-9D43-AAB4-0C5D8299238B}" type="slidenum">
              <a:rPr lang="en-US" sz="1080"/>
              <a:pPr eaLnBrk="1" hangingPunct="1"/>
              <a:t>41</a:t>
            </a:fld>
            <a:endParaRPr lang="en-US" sz="1080"/>
          </a:p>
        </p:txBody>
      </p:sp>
      <p:sp>
        <p:nvSpPr>
          <p:cNvPr id="32769" name="Title 1"/>
          <p:cNvSpPr>
            <a:spLocks noGrp="1"/>
          </p:cNvSpPr>
          <p:nvPr>
            <p:ph type="title"/>
          </p:nvPr>
        </p:nvSpPr>
        <p:spPr/>
        <p:txBody>
          <a:bodyPr/>
          <a:lstStyle/>
          <a:p>
            <a:r>
              <a:rPr lang="en-US" dirty="0">
                <a:latin typeface="Arial" charset="0"/>
                <a:ea typeface="ＭＳ Ｐゴシック" charset="0"/>
                <a:cs typeface="ＭＳ Ｐゴシック" charset="0"/>
              </a:rPr>
              <a:t>Exporting data to Excel</a:t>
            </a:r>
          </a:p>
        </p:txBody>
      </p:sp>
      <p:sp>
        <p:nvSpPr>
          <p:cNvPr id="32770" name="Content Placeholder 2"/>
          <p:cNvSpPr>
            <a:spLocks noGrp="1"/>
          </p:cNvSpPr>
          <p:nvPr>
            <p:ph sz="quarter" idx="20"/>
          </p:nvPr>
        </p:nvSpPr>
        <p:spPr>
          <a:xfrm>
            <a:off x="1371601" y="2057399"/>
            <a:ext cx="5319486" cy="5486401"/>
          </a:xfrm>
        </p:spPr>
        <p:txBody>
          <a:bodyPr/>
          <a:lstStyle/>
          <a:p>
            <a:r>
              <a:rPr lang="en-US" sz="2160" dirty="0">
                <a:latin typeface="Arial" charset="0"/>
                <a:ea typeface="ＭＳ Ｐゴシック" charset="0"/>
                <a:cs typeface="ＭＳ Ｐゴシック" charset="0"/>
              </a:rPr>
              <a:t>Drag and drop (e.g. into Excel)</a:t>
            </a:r>
          </a:p>
          <a:p>
            <a:r>
              <a:rPr lang="en-US" sz="2160" dirty="0">
                <a:latin typeface="Arial" charset="0"/>
                <a:ea typeface="ＭＳ Ｐゴシック" charset="0"/>
                <a:cs typeface="ＭＳ Ｐゴシック" charset="0"/>
              </a:rPr>
              <a:t>Highlight cells and cut and paste</a:t>
            </a:r>
          </a:p>
          <a:p>
            <a:r>
              <a:rPr lang="en-US" sz="2160" dirty="0">
                <a:latin typeface="Arial" charset="0"/>
                <a:ea typeface="ＭＳ Ｐゴシック" charset="0"/>
                <a:cs typeface="ＭＳ Ｐゴシック" charset="0"/>
              </a:rPr>
              <a:t>Use a batch query to export a large number of queries directly into an Excel spreadsheet</a:t>
            </a:r>
          </a:p>
          <a:p>
            <a:pPr lvl="1"/>
            <a:r>
              <a:rPr lang="en-US" sz="1680" dirty="0">
                <a:latin typeface="Arial" charset="0"/>
                <a:ea typeface="ＭＳ Ｐゴシック" charset="0"/>
              </a:rPr>
              <a:t>The </a:t>
            </a:r>
            <a:r>
              <a:rPr lang="en-US" sz="1680" dirty="0" err="1">
                <a:latin typeface="Arial" charset="0"/>
                <a:ea typeface="ＭＳ Ｐゴシック" charset="0"/>
              </a:rPr>
              <a:t>basex</a:t>
            </a:r>
            <a:r>
              <a:rPr lang="en-US" sz="1680" dirty="0">
                <a:latin typeface="Arial" charset="0"/>
                <a:ea typeface="ＭＳ Ｐゴシック" charset="0"/>
              </a:rPr>
              <a:t> database file needs to be open for this to work</a:t>
            </a:r>
          </a:p>
          <a:p>
            <a:pPr lvl="1"/>
            <a:r>
              <a:rPr lang="en-US" sz="1680" dirty="0">
                <a:latin typeface="Arial" charset="0"/>
                <a:ea typeface="ＭＳ Ｐゴシック" charset="0"/>
              </a:rPr>
              <a:t>File -&gt; Batch File. Select batch query file and output workbook.</a:t>
            </a:r>
          </a:p>
          <a:p>
            <a:pPr lvl="1"/>
            <a:r>
              <a:rPr lang="en-US" sz="1680" dirty="0">
                <a:latin typeface="Arial" charset="0"/>
                <a:ea typeface="ＭＳ Ｐゴシック" charset="0"/>
              </a:rPr>
              <a:t>This won’</a:t>
            </a:r>
            <a:r>
              <a:rPr lang="en-US" altLang="ja-JP" sz="1680" dirty="0">
                <a:latin typeface="Arial" charset="0"/>
                <a:ea typeface="ＭＳ Ｐゴシック" charset="0"/>
              </a:rPr>
              <a:t>t work if the Excel workbook selected is open while running the batch query</a:t>
            </a:r>
          </a:p>
          <a:p>
            <a:r>
              <a:rPr lang="en-US" sz="2080" dirty="0" err="1">
                <a:latin typeface="Arial" charset="0"/>
                <a:ea typeface="ＭＳ Ｐゴシック" charset="0"/>
              </a:rPr>
              <a:t>rgcam</a:t>
            </a:r>
            <a:r>
              <a:rPr lang="en-US" sz="2080" dirty="0">
                <a:latin typeface="Arial" charset="0"/>
                <a:ea typeface="ＭＳ Ｐゴシック" charset="0"/>
              </a:rPr>
              <a:t>/</a:t>
            </a:r>
            <a:r>
              <a:rPr lang="en-US" sz="2080" dirty="0" err="1">
                <a:latin typeface="Arial" charset="0"/>
                <a:ea typeface="ＭＳ Ｐゴシック" charset="0"/>
              </a:rPr>
              <a:t>gcamreader</a:t>
            </a:r>
            <a:endParaRPr lang="en-US" sz="2080" dirty="0">
              <a:latin typeface="Arial" charset="0"/>
              <a:ea typeface="ＭＳ Ｐゴシック" charset="0"/>
            </a:endParaRPr>
          </a:p>
          <a:p>
            <a:pPr lvl="1"/>
            <a:r>
              <a:rPr lang="en-US" sz="1680" dirty="0">
                <a:latin typeface="Arial" charset="0"/>
                <a:ea typeface="ＭＳ Ｐゴシック" charset="0"/>
              </a:rPr>
              <a:t>R/python based tools to import GCAM results directly into R/python.</a:t>
            </a:r>
          </a:p>
          <a:p>
            <a:pPr lvl="1"/>
            <a:r>
              <a:rPr lang="en-US" sz="1680" dirty="0">
                <a:latin typeface="Arial" charset="0"/>
                <a:ea typeface="ＭＳ Ｐゴシック" charset="0"/>
              </a:rPr>
              <a:t>Available on </a:t>
            </a:r>
            <a:r>
              <a:rPr lang="en-US" sz="1680" dirty="0" err="1">
                <a:latin typeface="Arial" charset="0"/>
                <a:ea typeface="ＭＳ Ｐゴシック" charset="0"/>
              </a:rPr>
              <a:t>github.com</a:t>
            </a:r>
            <a:r>
              <a:rPr lang="en-US" sz="1680" dirty="0">
                <a:latin typeface="Arial" charset="0"/>
                <a:ea typeface="ＭＳ Ｐゴシック" charset="0"/>
              </a:rPr>
              <a:t>/</a:t>
            </a:r>
            <a:r>
              <a:rPr lang="en-US" sz="1680" dirty="0" err="1">
                <a:latin typeface="Arial" charset="0"/>
                <a:ea typeface="ＭＳ Ｐゴシック" charset="0"/>
              </a:rPr>
              <a:t>jgcri</a:t>
            </a:r>
            <a:endParaRPr lang="en-US" sz="1680" dirty="0">
              <a:latin typeface="Arial" charset="0"/>
              <a:ea typeface="ＭＳ Ｐゴシック" charset="0"/>
            </a:endParaRPr>
          </a:p>
          <a:p>
            <a:pPr marL="548640" lvl="1" indent="0">
              <a:buNone/>
            </a:pPr>
            <a:r>
              <a:rPr lang="en-US" sz="1680" dirty="0">
                <a:latin typeface="Arial" charset="0"/>
                <a:ea typeface="ＭＳ Ｐゴシック" charset="0"/>
              </a:rPr>
              <a:t> </a:t>
            </a:r>
          </a:p>
          <a:p>
            <a:pPr lvl="1"/>
            <a:endParaRPr lang="en-US" sz="1680" dirty="0">
              <a:latin typeface="Arial" charset="0"/>
              <a:ea typeface="ＭＳ Ｐゴシック" charset="0"/>
            </a:endParaRPr>
          </a:p>
        </p:txBody>
      </p:sp>
      <p:pic>
        <p:nvPicPr>
          <p:cNvPr id="3277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44385" y="2057399"/>
            <a:ext cx="7603134" cy="4590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633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B8C75C9-ACBA-4943-91DA-FC1FA268EA6C}" type="slidenum">
              <a:rPr lang="en-US" smtClean="0"/>
              <a:pPr>
                <a:defRPr/>
              </a:pPr>
              <a:t>42</a:t>
            </a:fld>
            <a:endParaRPr lang="en-US"/>
          </a:p>
        </p:txBody>
      </p:sp>
      <p:sp>
        <p:nvSpPr>
          <p:cNvPr id="2" name="Title 1"/>
          <p:cNvSpPr>
            <a:spLocks noGrp="1"/>
          </p:cNvSpPr>
          <p:nvPr>
            <p:ph type="title"/>
          </p:nvPr>
        </p:nvSpPr>
        <p:spPr/>
        <p:txBody>
          <a:bodyPr/>
          <a:lstStyle/>
          <a:p>
            <a:r>
              <a:rPr lang="en-US" dirty="0"/>
              <a:t>Running the diagnostics package</a:t>
            </a:r>
          </a:p>
        </p:txBody>
      </p:sp>
      <p:sp>
        <p:nvSpPr>
          <p:cNvPr id="3" name="Content Placeholder 2"/>
          <p:cNvSpPr>
            <a:spLocks noGrp="1"/>
          </p:cNvSpPr>
          <p:nvPr>
            <p:ph sz="quarter" idx="20"/>
          </p:nvPr>
        </p:nvSpPr>
        <p:spPr/>
        <p:txBody>
          <a:bodyPr/>
          <a:lstStyle/>
          <a:p>
            <a:r>
              <a:rPr lang="en-US" dirty="0"/>
              <a:t>The diagnostics package runs R scripts that generate a large number of figures</a:t>
            </a:r>
          </a:p>
          <a:p>
            <a:pPr lvl="1"/>
            <a:r>
              <a:rPr lang="en-US" dirty="0"/>
              <a:t>Can be used for individual scenario analysis or comparisons between a “reference” and alternative scenarios</a:t>
            </a:r>
          </a:p>
          <a:p>
            <a:pPr lvl="1"/>
            <a:r>
              <a:rPr lang="en-US" dirty="0"/>
              <a:t>Currently, queries address end-use energy consumption, electricity, refining, primary energy consumption, land use, emissions, fuel prices, GDP, and population</a:t>
            </a:r>
          </a:p>
          <a:p>
            <a:pPr lvl="1"/>
            <a:r>
              <a:rPr lang="en-US" dirty="0"/>
              <a:t>More can be added in the </a:t>
            </a:r>
            <a:r>
              <a:rPr lang="en-US" dirty="0" err="1"/>
              <a:t>Model_verification_queries.xml</a:t>
            </a:r>
            <a:r>
              <a:rPr lang="en-US" dirty="0"/>
              <a:t> batch query file</a:t>
            </a:r>
          </a:p>
          <a:p>
            <a:r>
              <a:rPr lang="en-US" dirty="0"/>
              <a:t>The diagnostics package is located in the output/</a:t>
            </a:r>
            <a:r>
              <a:rPr lang="en-US" dirty="0" err="1"/>
              <a:t>gcam_diagnostics</a:t>
            </a:r>
            <a:r>
              <a:rPr lang="en-US" dirty="0"/>
              <a:t> folder</a:t>
            </a:r>
          </a:p>
          <a:p>
            <a:pPr lvl="1"/>
            <a:r>
              <a:rPr lang="en-US" dirty="0"/>
              <a:t>Instructions are found in the </a:t>
            </a:r>
            <a:r>
              <a:rPr lang="en-US" dirty="0" err="1"/>
              <a:t>readme.txt</a:t>
            </a:r>
            <a:r>
              <a:rPr lang="en-US" dirty="0"/>
              <a:t> file</a:t>
            </a:r>
          </a:p>
        </p:txBody>
      </p:sp>
    </p:spTree>
    <p:extLst>
      <p:ext uri="{BB962C8B-B14F-4D97-AF65-F5344CB8AC3E}">
        <p14:creationId xmlns:p14="http://schemas.microsoft.com/office/powerpoint/2010/main" val="10039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B8C75C9-ACBA-4943-91DA-FC1FA268EA6C}" type="slidenum">
              <a:rPr lang="en-US" smtClean="0"/>
              <a:pPr>
                <a:defRPr/>
              </a:pPr>
              <a:t>43</a:t>
            </a:fld>
            <a:endParaRPr lang="en-US"/>
          </a:p>
        </p:txBody>
      </p:sp>
      <p:sp>
        <p:nvSpPr>
          <p:cNvPr id="2" name="Title 1"/>
          <p:cNvSpPr>
            <a:spLocks noGrp="1"/>
          </p:cNvSpPr>
          <p:nvPr>
            <p:ph type="title"/>
          </p:nvPr>
        </p:nvSpPr>
        <p:spPr/>
        <p:txBody>
          <a:bodyPr/>
          <a:lstStyle/>
          <a:p>
            <a:r>
              <a:rPr lang="en-US" dirty="0"/>
              <a:t>Running the diagnostics package</a:t>
            </a:r>
          </a:p>
        </p:txBody>
      </p:sp>
      <p:sp>
        <p:nvSpPr>
          <p:cNvPr id="5" name="Content Placeholder 4"/>
          <p:cNvSpPr>
            <a:spLocks noGrp="1"/>
          </p:cNvSpPr>
          <p:nvPr>
            <p:ph sz="quarter" idx="20"/>
          </p:nvPr>
        </p:nvSpPr>
        <p:spPr>
          <a:xfrm>
            <a:off x="1371600" y="2057399"/>
            <a:ext cx="11493795" cy="5486401"/>
          </a:xfrm>
        </p:spPr>
        <p:txBody>
          <a:bodyPr/>
          <a:lstStyle/>
          <a:p>
            <a:r>
              <a:rPr lang="en-US" dirty="0"/>
              <a:t>Check that the working directory is correct, and run the R script</a:t>
            </a:r>
          </a:p>
        </p:txBody>
      </p:sp>
      <p:pic>
        <p:nvPicPr>
          <p:cNvPr id="6" name="Picture 5" descr="diagnostics.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90019" y="2566932"/>
            <a:ext cx="9650073" cy="5662668"/>
          </a:xfrm>
          <a:prstGeom prst="rect">
            <a:avLst/>
          </a:prstGeom>
        </p:spPr>
      </p:pic>
    </p:spTree>
    <p:extLst>
      <p:ext uri="{BB962C8B-B14F-4D97-AF65-F5344CB8AC3E}">
        <p14:creationId xmlns:p14="http://schemas.microsoft.com/office/powerpoint/2010/main" val="174766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B8C75C9-ACBA-4943-91DA-FC1FA268EA6C}" type="slidenum">
              <a:rPr lang="en-US" smtClean="0"/>
              <a:pPr>
                <a:defRPr/>
              </a:pPr>
              <a:t>44</a:t>
            </a:fld>
            <a:endParaRPr lang="en-US"/>
          </a:p>
        </p:txBody>
      </p:sp>
      <p:sp>
        <p:nvSpPr>
          <p:cNvPr id="2" name="Title 1"/>
          <p:cNvSpPr>
            <a:spLocks noGrp="1"/>
          </p:cNvSpPr>
          <p:nvPr>
            <p:ph type="title"/>
          </p:nvPr>
        </p:nvSpPr>
        <p:spPr/>
        <p:txBody>
          <a:bodyPr/>
          <a:lstStyle/>
          <a:p>
            <a:r>
              <a:rPr lang="en-US" dirty="0"/>
              <a:t>Running the diagnostics package</a:t>
            </a:r>
          </a:p>
        </p:txBody>
      </p:sp>
      <p:sp>
        <p:nvSpPr>
          <p:cNvPr id="3" name="Content Placeholder 2"/>
          <p:cNvSpPr>
            <a:spLocks noGrp="1"/>
          </p:cNvSpPr>
          <p:nvPr>
            <p:ph sz="quarter" idx="20"/>
          </p:nvPr>
        </p:nvSpPr>
        <p:spPr>
          <a:xfrm>
            <a:off x="1371600" y="2057399"/>
            <a:ext cx="6945759" cy="5486401"/>
          </a:xfrm>
        </p:spPr>
        <p:txBody>
          <a:bodyPr/>
          <a:lstStyle/>
          <a:p>
            <a:r>
              <a:rPr lang="en-US" sz="2400" dirty="0"/>
              <a:t>GCAM regions can be aggregated into world regions for analysis and visualization</a:t>
            </a:r>
          </a:p>
          <a:p>
            <a:pPr lvl="1"/>
            <a:r>
              <a:rPr lang="en-US" sz="2160" dirty="0"/>
              <a:t>use a label re-write list in the </a:t>
            </a:r>
            <a:r>
              <a:rPr lang="en-US" sz="2160" dirty="0" err="1"/>
              <a:t>model_verification_queries.xml</a:t>
            </a:r>
            <a:r>
              <a:rPr lang="en-US" sz="2160" dirty="0"/>
              <a:t> file</a:t>
            </a:r>
          </a:p>
        </p:txBody>
      </p:sp>
      <p:pic>
        <p:nvPicPr>
          <p:cNvPr id="9" name="Picture 8" descr="xml_queries_regions.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543970" y="2057399"/>
            <a:ext cx="5676937" cy="5501640"/>
          </a:xfrm>
          <a:prstGeom prst="rect">
            <a:avLst/>
          </a:prstGeom>
        </p:spPr>
      </p:pic>
    </p:spTree>
    <p:extLst>
      <p:ext uri="{BB962C8B-B14F-4D97-AF65-F5344CB8AC3E}">
        <p14:creationId xmlns:p14="http://schemas.microsoft.com/office/powerpoint/2010/main" val="195335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B8C75C9-ACBA-4943-91DA-FC1FA268EA6C}" type="slidenum">
              <a:rPr lang="en-US" smtClean="0"/>
              <a:pPr>
                <a:defRPr/>
              </a:pPr>
              <a:t>45</a:t>
            </a:fld>
            <a:endParaRPr lang="en-US"/>
          </a:p>
        </p:txBody>
      </p:sp>
      <p:sp>
        <p:nvSpPr>
          <p:cNvPr id="2" name="Title 1"/>
          <p:cNvSpPr>
            <a:spLocks noGrp="1"/>
          </p:cNvSpPr>
          <p:nvPr>
            <p:ph type="title"/>
          </p:nvPr>
        </p:nvSpPr>
        <p:spPr/>
        <p:txBody>
          <a:bodyPr/>
          <a:lstStyle/>
          <a:p>
            <a:r>
              <a:rPr lang="en-US" dirty="0"/>
              <a:t>Running the diagnostics package</a:t>
            </a:r>
          </a:p>
        </p:txBody>
      </p:sp>
      <p:sp>
        <p:nvSpPr>
          <p:cNvPr id="3" name="Content Placeholder 2"/>
          <p:cNvSpPr>
            <a:spLocks noGrp="1"/>
          </p:cNvSpPr>
          <p:nvPr>
            <p:ph sz="quarter" idx="20"/>
          </p:nvPr>
        </p:nvSpPr>
        <p:spPr/>
        <p:txBody>
          <a:bodyPr/>
          <a:lstStyle/>
          <a:p>
            <a:r>
              <a:rPr lang="en-US" sz="2400" dirty="0"/>
              <a:t>The default is to compare an “alternative” scenario to a “baseline”, or reference, scenario.</a:t>
            </a:r>
          </a:p>
        </p:txBody>
      </p:sp>
      <p:pic>
        <p:nvPicPr>
          <p:cNvPr id="5" name="Picture 4" descr="002.Africa_Eastern.Core_Tax_25_5.FinalEnergyConsumptionBuildings.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39902" y="2522107"/>
            <a:ext cx="9664995" cy="5436560"/>
          </a:xfrm>
          <a:prstGeom prst="rect">
            <a:avLst/>
          </a:prstGeom>
        </p:spPr>
      </p:pic>
    </p:spTree>
    <p:extLst>
      <p:ext uri="{BB962C8B-B14F-4D97-AF65-F5344CB8AC3E}">
        <p14:creationId xmlns:p14="http://schemas.microsoft.com/office/powerpoint/2010/main" val="106245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866CE46B-9BF9-1B4A-88B7-FCB3029DE3C4}" type="slidenum">
              <a:rPr lang="en-US" sz="1080"/>
              <a:pPr eaLnBrk="1" hangingPunct="1"/>
              <a:t>46</a:t>
            </a:fld>
            <a:endParaRPr lang="en-US" sz="1080"/>
          </a:p>
        </p:txBody>
      </p:sp>
      <p:sp>
        <p:nvSpPr>
          <p:cNvPr id="34817" name="Title 1"/>
          <p:cNvSpPr>
            <a:spLocks noGrp="1"/>
          </p:cNvSpPr>
          <p:nvPr>
            <p:ph type="title"/>
          </p:nvPr>
        </p:nvSpPr>
        <p:spPr/>
        <p:txBody>
          <a:bodyPr/>
          <a:lstStyle/>
          <a:p>
            <a:r>
              <a:rPr lang="en-US" dirty="0">
                <a:latin typeface="Arial" charset="0"/>
                <a:ea typeface="ＭＳ Ｐゴシック" charset="0"/>
                <a:cs typeface="ＭＳ Ｐゴシック" charset="0"/>
              </a:rPr>
              <a:t>Exporting, importing runs</a:t>
            </a:r>
          </a:p>
        </p:txBody>
      </p:sp>
      <p:sp>
        <p:nvSpPr>
          <p:cNvPr id="34818" name="Content Placeholder 2"/>
          <p:cNvSpPr>
            <a:spLocks noGrp="1"/>
          </p:cNvSpPr>
          <p:nvPr>
            <p:ph sz="quarter" idx="20"/>
          </p:nvPr>
        </p:nvSpPr>
        <p:spPr>
          <a:xfrm>
            <a:off x="1371600" y="2057399"/>
            <a:ext cx="7113181" cy="5486401"/>
          </a:xfrm>
        </p:spPr>
        <p:txBody>
          <a:bodyPr/>
          <a:lstStyle/>
          <a:p>
            <a:r>
              <a:rPr lang="en-US" dirty="0">
                <a:latin typeface="Arial" charset="0"/>
                <a:ea typeface="ＭＳ Ｐゴシック" charset="0"/>
                <a:cs typeface="ＭＳ Ｐゴシック" charset="0"/>
              </a:rPr>
              <a:t>File -&gt; Manage DB</a:t>
            </a:r>
          </a:p>
          <a:p>
            <a:r>
              <a:rPr lang="en-US" dirty="0">
                <a:latin typeface="Arial" charset="0"/>
                <a:ea typeface="ＭＳ Ｐゴシック" charset="0"/>
                <a:cs typeface="ＭＳ Ｐゴシック" charset="0"/>
              </a:rPr>
              <a:t>This allows one to rename, export (as an xml file, that can be imported into another </a:t>
            </a:r>
            <a:r>
              <a:rPr lang="en-US" dirty="0" err="1">
                <a:latin typeface="Arial" charset="0"/>
                <a:ea typeface="ＭＳ Ｐゴシック" charset="0"/>
                <a:cs typeface="ＭＳ Ｐゴシック" charset="0"/>
              </a:rPr>
              <a:t>baseX</a:t>
            </a:r>
            <a:r>
              <a:rPr lang="en-US" dirty="0">
                <a:latin typeface="Arial" charset="0"/>
                <a:ea typeface="ＭＳ Ｐゴシック" charset="0"/>
                <a:cs typeface="ＭＳ Ｐゴシック" charset="0"/>
              </a:rPr>
              <a:t> file), import, or remove a run from the database</a:t>
            </a:r>
          </a:p>
          <a:p>
            <a:r>
              <a:rPr lang="en-US" dirty="0">
                <a:latin typeface="Arial" charset="0"/>
                <a:ea typeface="ＭＳ Ｐゴシック" charset="0"/>
                <a:cs typeface="ＭＳ Ｐゴシック" charset="0"/>
              </a:rPr>
              <a:t>The exported .xml files can also be useful for writing queries, as they contain all available information that could be queried</a:t>
            </a:r>
          </a:p>
        </p:txBody>
      </p:sp>
      <p:pic>
        <p:nvPicPr>
          <p:cNvPr id="3482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418365" y="2057399"/>
            <a:ext cx="4280534" cy="50158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089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F9B34DA2-5AD4-9345-8826-2AE6BA8248A5}" type="slidenum">
              <a:rPr lang="en-US" sz="1080"/>
              <a:pPr eaLnBrk="1" hangingPunct="1"/>
              <a:t>47</a:t>
            </a:fld>
            <a:endParaRPr lang="en-US" sz="1080"/>
          </a:p>
        </p:txBody>
      </p:sp>
      <p:sp>
        <p:nvSpPr>
          <p:cNvPr id="35841" name="Title 1"/>
          <p:cNvSpPr>
            <a:spLocks noGrp="1"/>
          </p:cNvSpPr>
          <p:nvPr>
            <p:ph type="title"/>
          </p:nvPr>
        </p:nvSpPr>
        <p:spPr/>
        <p:txBody>
          <a:bodyPr/>
          <a:lstStyle/>
          <a:p>
            <a:r>
              <a:rPr lang="en-US" dirty="0">
                <a:latin typeface="Arial" charset="0"/>
                <a:ea typeface="ＭＳ Ｐゴシック" charset="0"/>
                <a:cs typeface="ＭＳ Ｐゴシック" charset="0"/>
              </a:rPr>
              <a:t>Useful Miscellaneous Info</a:t>
            </a:r>
          </a:p>
        </p:txBody>
      </p:sp>
      <p:sp>
        <p:nvSpPr>
          <p:cNvPr id="35842" name="Content Placeholder 2"/>
          <p:cNvSpPr>
            <a:spLocks noGrp="1"/>
          </p:cNvSpPr>
          <p:nvPr>
            <p:ph sz="quarter" idx="20"/>
          </p:nvPr>
        </p:nvSpPr>
        <p:spPr>
          <a:solidFill>
            <a:schemeClr val="bg1"/>
          </a:solidFill>
        </p:spPr>
        <p:txBody>
          <a:bodyPr/>
          <a:lstStyle/>
          <a:p>
            <a:r>
              <a:rPr lang="en-US" sz="2400" dirty="0">
                <a:latin typeface="Arial" charset="0"/>
                <a:ea typeface="ＭＳ Ｐゴシック" charset="0"/>
                <a:cs typeface="ＭＳ Ｐゴシック" charset="0"/>
              </a:rPr>
              <a:t>All energy flows are represented in EJ/yr. Note that the </a:t>
            </a:r>
            <a:r>
              <a:rPr lang="ja-JP" altLang="en-US" sz="240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year</a:t>
            </a:r>
            <a:r>
              <a:rPr lang="ja-JP" altLang="en-US" sz="240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 denominator is implicit, not written out.</a:t>
            </a:r>
          </a:p>
          <a:p>
            <a:r>
              <a:rPr lang="en-US" sz="2400" dirty="0">
                <a:latin typeface="Arial" charset="0"/>
                <a:ea typeface="ＭＳ Ｐゴシック" charset="0"/>
                <a:cs typeface="ＭＳ Ｐゴシック" charset="0"/>
              </a:rPr>
              <a:t>Fuel carbon contents are in </a:t>
            </a:r>
            <a:r>
              <a:rPr lang="en-US" sz="2400" dirty="0" err="1">
                <a:latin typeface="Arial" charset="0"/>
                <a:ea typeface="ＭＳ Ｐゴシック" charset="0"/>
                <a:cs typeface="ＭＳ Ｐゴシック" charset="0"/>
              </a:rPr>
              <a:t>kgC</a:t>
            </a:r>
            <a:r>
              <a:rPr lang="en-US" sz="2400" dirty="0">
                <a:latin typeface="Arial" charset="0"/>
                <a:ea typeface="ＭＳ Ｐゴシック" charset="0"/>
                <a:cs typeface="ＭＳ Ｐゴシック" charset="0"/>
              </a:rPr>
              <a:t>/GJ.</a:t>
            </a:r>
          </a:p>
          <a:p>
            <a:r>
              <a:rPr lang="en-US" sz="2400" dirty="0">
                <a:latin typeface="Arial" charset="0"/>
                <a:ea typeface="ＭＳ Ｐゴシック" charset="0"/>
                <a:cs typeface="ＭＳ Ｐゴシック" charset="0"/>
              </a:rPr>
              <a:t>Emissions units</a:t>
            </a:r>
          </a:p>
          <a:p>
            <a:pPr lvl="1"/>
            <a:r>
              <a:rPr lang="en-US" sz="2160" dirty="0">
                <a:latin typeface="Arial" charset="0"/>
                <a:ea typeface="ＭＳ Ｐゴシック" charset="0"/>
              </a:rPr>
              <a:t>CO</a:t>
            </a:r>
            <a:r>
              <a:rPr lang="en-US" sz="2160" baseline="-25000" dirty="0">
                <a:latin typeface="Arial" charset="0"/>
                <a:ea typeface="ＭＳ Ｐゴシック" charset="0"/>
              </a:rPr>
              <a:t>2</a:t>
            </a:r>
            <a:r>
              <a:rPr lang="en-US" sz="2160" dirty="0">
                <a:latin typeface="Arial" charset="0"/>
                <a:ea typeface="ＭＳ Ｐゴシック" charset="0"/>
              </a:rPr>
              <a:t> is in </a:t>
            </a:r>
            <a:r>
              <a:rPr lang="en-US" sz="2160" dirty="0" err="1">
                <a:latin typeface="Arial" charset="0"/>
                <a:ea typeface="ＭＳ Ｐゴシック" charset="0"/>
              </a:rPr>
              <a:t>MtC</a:t>
            </a:r>
            <a:r>
              <a:rPr lang="en-US" sz="2160" dirty="0">
                <a:latin typeface="Arial" charset="0"/>
                <a:ea typeface="ＭＳ Ｐゴシック" charset="0"/>
              </a:rPr>
              <a:t>/yr. Multiply by 44/12 to convert to CO</a:t>
            </a:r>
            <a:r>
              <a:rPr lang="en-US" sz="2160" baseline="-25000" dirty="0">
                <a:latin typeface="Arial" charset="0"/>
                <a:ea typeface="ＭＳ Ｐゴシック" charset="0"/>
              </a:rPr>
              <a:t>2</a:t>
            </a:r>
          </a:p>
          <a:p>
            <a:pPr lvl="1"/>
            <a:r>
              <a:rPr lang="en-US" sz="2160" dirty="0">
                <a:latin typeface="Arial" charset="0"/>
                <a:ea typeface="ＭＳ Ｐゴシック" charset="0"/>
              </a:rPr>
              <a:t>Non-CO</a:t>
            </a:r>
            <a:r>
              <a:rPr lang="en-US" sz="2160" baseline="-25000" dirty="0">
                <a:latin typeface="Arial" charset="0"/>
                <a:ea typeface="ＭＳ Ｐゴシック" charset="0"/>
              </a:rPr>
              <a:t>2</a:t>
            </a:r>
            <a:r>
              <a:rPr lang="en-US" sz="2160" dirty="0">
                <a:latin typeface="Arial" charset="0"/>
                <a:ea typeface="ＭＳ Ｐゴシック" charset="0"/>
              </a:rPr>
              <a:t> gases are generally in </a:t>
            </a:r>
            <a:r>
              <a:rPr lang="en-US" sz="2160" dirty="0" err="1">
                <a:latin typeface="Arial" charset="0"/>
                <a:ea typeface="ＭＳ Ｐゴシック" charset="0"/>
              </a:rPr>
              <a:t>Tg</a:t>
            </a:r>
            <a:r>
              <a:rPr lang="en-US" sz="2160" dirty="0">
                <a:latin typeface="Arial" charset="0"/>
                <a:ea typeface="ＭＳ Ｐゴシック" charset="0"/>
              </a:rPr>
              <a:t> (same as Mt). Exceptions are the hi-GWP gases (e.g. HFCs, PFCs, SF</a:t>
            </a:r>
            <a:r>
              <a:rPr lang="en-US" sz="2160" baseline="-25000" dirty="0">
                <a:latin typeface="Arial" charset="0"/>
                <a:ea typeface="ＭＳ Ｐゴシック" charset="0"/>
              </a:rPr>
              <a:t>6</a:t>
            </a:r>
            <a:r>
              <a:rPr lang="en-US" sz="2160" dirty="0">
                <a:latin typeface="Arial" charset="0"/>
                <a:ea typeface="ＭＳ Ｐゴシック" charset="0"/>
              </a:rPr>
              <a:t>), which are in Gg (same as </a:t>
            </a:r>
            <a:r>
              <a:rPr lang="en-US" sz="2160" dirty="0" err="1">
                <a:latin typeface="Arial" charset="0"/>
                <a:ea typeface="ＭＳ Ｐゴシック" charset="0"/>
              </a:rPr>
              <a:t>kt</a:t>
            </a:r>
            <a:r>
              <a:rPr lang="en-US" sz="2160" dirty="0">
                <a:latin typeface="Arial" charset="0"/>
                <a:ea typeface="ＭＳ Ｐゴシック" charset="0"/>
              </a:rPr>
              <a:t>).</a:t>
            </a:r>
          </a:p>
          <a:p>
            <a:r>
              <a:rPr lang="en-US" sz="2400" dirty="0">
                <a:latin typeface="Arial" charset="0"/>
                <a:ea typeface="ＭＳ Ｐゴシック" charset="0"/>
                <a:cs typeface="ＭＳ Ｐゴシック" charset="0"/>
              </a:rPr>
              <a:t>Dollar units</a:t>
            </a:r>
          </a:p>
          <a:p>
            <a:pPr lvl="1"/>
            <a:r>
              <a:rPr lang="en-US" sz="2160" dirty="0">
                <a:latin typeface="Arial" charset="0"/>
                <a:ea typeface="ＭＳ Ｐゴシック" charset="0"/>
              </a:rPr>
              <a:t>Prices of all energy and agricultural goods and services are in 1975$/GJ</a:t>
            </a:r>
          </a:p>
          <a:p>
            <a:pPr lvl="1"/>
            <a:r>
              <a:rPr lang="en-US" sz="2160" dirty="0">
                <a:latin typeface="Arial" charset="0"/>
                <a:ea typeface="ＭＳ Ｐゴシック" charset="0"/>
              </a:rPr>
              <a:t>GDP is in 1990$/</a:t>
            </a:r>
            <a:r>
              <a:rPr lang="en-US" sz="2160" dirty="0" err="1">
                <a:latin typeface="Arial" charset="0"/>
                <a:ea typeface="ＭＳ Ｐゴシック" charset="0"/>
              </a:rPr>
              <a:t>yr</a:t>
            </a:r>
            <a:endParaRPr lang="en-US" sz="2160" dirty="0">
              <a:latin typeface="Arial" charset="0"/>
              <a:ea typeface="ＭＳ Ｐゴシック" charset="0"/>
            </a:endParaRPr>
          </a:p>
          <a:p>
            <a:pPr lvl="1"/>
            <a:r>
              <a:rPr lang="en-US" sz="2160" dirty="0">
                <a:latin typeface="Arial" charset="0"/>
                <a:ea typeface="ＭＳ Ｐゴシック" charset="0"/>
              </a:rPr>
              <a:t>Carbon prices are in 1990$/</a:t>
            </a:r>
            <a:r>
              <a:rPr lang="en-US" sz="2160" dirty="0" err="1">
                <a:latin typeface="Arial" charset="0"/>
                <a:ea typeface="ＭＳ Ｐゴシック" charset="0"/>
              </a:rPr>
              <a:t>tC</a:t>
            </a:r>
            <a:r>
              <a:rPr lang="en-US" sz="2160" dirty="0">
                <a:latin typeface="Arial" charset="0"/>
                <a:ea typeface="ＭＳ Ｐゴシック" charset="0"/>
              </a:rPr>
              <a:t>. Multiply by 12/44 to convert to 1990$/tCO</a:t>
            </a:r>
            <a:r>
              <a:rPr lang="en-US" sz="2160" baseline="-25000" dirty="0">
                <a:latin typeface="Arial" charset="0"/>
                <a:ea typeface="ＭＳ Ｐゴシック" charset="0"/>
              </a:rPr>
              <a:t>2</a:t>
            </a:r>
            <a:r>
              <a:rPr lang="en-US" sz="2160" dirty="0">
                <a:latin typeface="Arial" charset="0"/>
                <a:ea typeface="ＭＳ Ｐゴシック" charset="0"/>
              </a:rPr>
              <a:t>.</a:t>
            </a:r>
          </a:p>
          <a:p>
            <a:pPr lvl="1"/>
            <a:r>
              <a:rPr lang="en-US" sz="2160" dirty="0">
                <a:latin typeface="Arial" charset="0"/>
                <a:ea typeface="ＭＳ Ｐゴシック" charset="0"/>
              </a:rPr>
              <a:t>Fuel prices in policy scenarios do not include the emissions penalties. After converting to the desired dollar year, these may be added to any technology as:</a:t>
            </a:r>
          </a:p>
          <a:p>
            <a:pPr lvl="2"/>
            <a:r>
              <a:rPr lang="en-US" sz="2160" dirty="0">
                <a:latin typeface="Arial" charset="0"/>
                <a:ea typeface="ＭＳ Ｐゴシック" charset="0"/>
              </a:rPr>
              <a:t>C price ($/</a:t>
            </a:r>
            <a:r>
              <a:rPr lang="en-US" sz="2160" dirty="0" err="1">
                <a:latin typeface="Arial" charset="0"/>
                <a:ea typeface="ＭＳ Ｐゴシック" charset="0"/>
              </a:rPr>
              <a:t>tC</a:t>
            </a:r>
            <a:r>
              <a:rPr lang="en-US" sz="2160" dirty="0">
                <a:latin typeface="Arial" charset="0"/>
                <a:ea typeface="ＭＳ Ｐゴシック" charset="0"/>
              </a:rPr>
              <a:t>) * 1t / 1000kg * Fuel C content (</a:t>
            </a:r>
            <a:r>
              <a:rPr lang="en-US" sz="2160" dirty="0" err="1">
                <a:latin typeface="Arial" charset="0"/>
                <a:ea typeface="ＭＳ Ｐゴシック" charset="0"/>
              </a:rPr>
              <a:t>kgC</a:t>
            </a:r>
            <a:r>
              <a:rPr lang="en-US" sz="2160" dirty="0">
                <a:latin typeface="Arial" charset="0"/>
                <a:ea typeface="ＭＳ Ｐゴシック" charset="0"/>
              </a:rPr>
              <a:t>/GJ) * (1 – sequestration fraction)</a:t>
            </a:r>
          </a:p>
        </p:txBody>
      </p:sp>
    </p:spTree>
    <p:extLst>
      <p:ext uri="{BB962C8B-B14F-4D97-AF65-F5344CB8AC3E}">
        <p14:creationId xmlns:p14="http://schemas.microsoft.com/office/powerpoint/2010/main" val="12840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98DB9D4-1EFE-5741-8004-B23DF36ED69B}" type="slidenum">
              <a:rPr lang="en-US" sz="1080"/>
              <a:pPr eaLnBrk="1" hangingPunct="1"/>
              <a:t>48</a:t>
            </a:fld>
            <a:endParaRPr lang="en-US" sz="1080"/>
          </a:p>
        </p:txBody>
      </p:sp>
      <p:sp>
        <p:nvSpPr>
          <p:cNvPr id="14337" name="Title 1"/>
          <p:cNvSpPr>
            <a:spLocks noGrp="1"/>
          </p:cNvSpPr>
          <p:nvPr>
            <p:ph type="title"/>
          </p:nvPr>
        </p:nvSpPr>
        <p:spPr/>
        <p:txBody>
          <a:bodyPr/>
          <a:lstStyle/>
          <a:p>
            <a:r>
              <a:rPr lang="en-US" dirty="0">
                <a:latin typeface="Arial" charset="0"/>
                <a:ea typeface="ＭＳ Ｐゴシック" charset="0"/>
                <a:cs typeface="ＭＳ Ｐゴシック" charset="0"/>
              </a:rPr>
              <a:t>Part 2: Running alternative scenarios</a:t>
            </a:r>
          </a:p>
        </p:txBody>
      </p:sp>
      <p:sp>
        <p:nvSpPr>
          <p:cNvPr id="14338" name="Content Placeholder 2"/>
          <p:cNvSpPr>
            <a:spLocks noGrp="1"/>
          </p:cNvSpPr>
          <p:nvPr>
            <p:ph sz="quarter" idx="20"/>
          </p:nvPr>
        </p:nvSpPr>
        <p:spPr/>
        <p:txBody>
          <a:bodyPr/>
          <a:lstStyle/>
          <a:p>
            <a:r>
              <a:rPr lang="en-US" dirty="0">
                <a:latin typeface="Arial" charset="0"/>
                <a:ea typeface="ＭＳ Ｐゴシック" charset="0"/>
              </a:rPr>
              <a:t>Including additional </a:t>
            </a:r>
            <a:r>
              <a:rPr lang="ja-JP" altLang="en-US" dirty="0">
                <a:latin typeface="Arial" charset="0"/>
                <a:ea typeface="ＭＳ Ｐゴシック" charset="0"/>
              </a:rPr>
              <a:t>“</a:t>
            </a:r>
            <a:r>
              <a:rPr lang="en-US" altLang="ja-JP" dirty="0">
                <a:latin typeface="Arial" charset="0"/>
                <a:ea typeface="ＭＳ Ｐゴシック" charset="0"/>
              </a:rPr>
              <a:t>add-on</a:t>
            </a:r>
            <a:r>
              <a:rPr lang="ja-JP" altLang="en-US" dirty="0">
                <a:latin typeface="Arial" charset="0"/>
                <a:ea typeface="ＭＳ Ｐゴシック" charset="0"/>
              </a:rPr>
              <a:t>”</a:t>
            </a:r>
            <a:r>
              <a:rPr lang="en-US" altLang="ja-JP" dirty="0">
                <a:latin typeface="Arial" charset="0"/>
                <a:ea typeface="ＭＳ Ｐゴシック" charset="0"/>
              </a:rPr>
              <a:t> XML files</a:t>
            </a:r>
          </a:p>
          <a:p>
            <a:r>
              <a:rPr lang="en-US" dirty="0">
                <a:latin typeface="Arial" charset="0"/>
                <a:ea typeface="ＭＳ Ｐゴシック" charset="0"/>
              </a:rPr>
              <a:t>Policies </a:t>
            </a:r>
          </a:p>
          <a:p>
            <a:r>
              <a:rPr lang="en-US" dirty="0">
                <a:latin typeface="Arial" charset="0"/>
                <a:ea typeface="ＭＳ Ｐゴシック" charset="0"/>
              </a:rPr>
              <a:t>Running multiple scenarios in batch mode</a:t>
            </a:r>
          </a:p>
        </p:txBody>
      </p:sp>
    </p:spTree>
    <p:extLst>
      <p:ext uri="{BB962C8B-B14F-4D97-AF65-F5344CB8AC3E}">
        <p14:creationId xmlns:p14="http://schemas.microsoft.com/office/powerpoint/2010/main" val="38095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271E87D2-05C0-3441-9D2D-91B6D6D53B73}" type="slidenum">
              <a:rPr lang="en-US" sz="1080"/>
              <a:pPr eaLnBrk="1" hangingPunct="1"/>
              <a:t>49</a:t>
            </a:fld>
            <a:endParaRPr lang="en-US" sz="1080"/>
          </a:p>
        </p:txBody>
      </p:sp>
      <p:sp>
        <p:nvSpPr>
          <p:cNvPr id="36865" name="Title 1"/>
          <p:cNvSpPr>
            <a:spLocks noGrp="1"/>
          </p:cNvSpPr>
          <p:nvPr>
            <p:ph type="title"/>
          </p:nvPr>
        </p:nvSpPr>
        <p:spPr/>
        <p:txBody>
          <a:bodyPr/>
          <a:lstStyle/>
          <a:p>
            <a:r>
              <a:rPr lang="en-US" dirty="0">
                <a:latin typeface="Arial" charset="0"/>
                <a:ea typeface="ＭＳ Ｐゴシック" charset="0"/>
                <a:cs typeface="ＭＳ Ｐゴシック" charset="0"/>
              </a:rPr>
              <a:t>Running alternative scenarios</a:t>
            </a:r>
          </a:p>
        </p:txBody>
      </p:sp>
      <p:sp>
        <p:nvSpPr>
          <p:cNvPr id="36866"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Most studies using GCAM will run alternative scenarios</a:t>
            </a:r>
          </a:p>
          <a:p>
            <a:pPr lvl="1"/>
            <a:r>
              <a:rPr lang="en-US" dirty="0">
                <a:latin typeface="Arial" charset="0"/>
                <a:ea typeface="ＭＳ Ｐゴシック" charset="0"/>
              </a:rPr>
              <a:t>Not an optimization model</a:t>
            </a:r>
          </a:p>
          <a:p>
            <a:pPr lvl="1"/>
            <a:r>
              <a:rPr lang="ja-JP" altLang="en-US" dirty="0">
                <a:latin typeface="Arial" charset="0"/>
                <a:ea typeface="ＭＳ Ｐゴシック" charset="0"/>
              </a:rPr>
              <a:t>“</a:t>
            </a:r>
            <a:r>
              <a:rPr lang="en-US" altLang="ja-JP" dirty="0">
                <a:latin typeface="Arial" charset="0"/>
                <a:ea typeface="ＭＳ Ｐゴシック" charset="0"/>
              </a:rPr>
              <a:t>Reference</a:t>
            </a:r>
            <a:r>
              <a:rPr lang="ja-JP" altLang="en-US" dirty="0">
                <a:latin typeface="Arial" charset="0"/>
                <a:ea typeface="ＭＳ Ｐゴシック" charset="0"/>
              </a:rPr>
              <a:t>”</a:t>
            </a:r>
            <a:r>
              <a:rPr lang="en-US" altLang="ja-JP" dirty="0">
                <a:latin typeface="Arial" charset="0"/>
                <a:ea typeface="ＭＳ Ｐゴシック" charset="0"/>
              </a:rPr>
              <a:t> scenario should not be seen as a most likely scenario; it is simply a no additional policy scenario starting from middle of the road socioeconomic and technological assumptions</a:t>
            </a:r>
          </a:p>
          <a:p>
            <a:r>
              <a:rPr lang="en-US" dirty="0">
                <a:latin typeface="Arial" charset="0"/>
                <a:ea typeface="ＭＳ Ｐゴシック" charset="0"/>
                <a:cs typeface="ＭＳ Ｐゴシック" charset="0"/>
              </a:rPr>
              <a:t>Many possible variables of interest:</a:t>
            </a:r>
          </a:p>
          <a:p>
            <a:pPr lvl="1"/>
            <a:r>
              <a:rPr lang="en-US" dirty="0">
                <a:latin typeface="Arial" charset="0"/>
                <a:ea typeface="ＭＳ Ｐゴシック" charset="0"/>
              </a:rPr>
              <a:t>Different technology futures</a:t>
            </a:r>
          </a:p>
          <a:p>
            <a:pPr lvl="1"/>
            <a:r>
              <a:rPr lang="en-US" dirty="0">
                <a:latin typeface="Arial" charset="0"/>
                <a:ea typeface="ＭＳ Ｐゴシック" charset="0"/>
              </a:rPr>
              <a:t>Technology policies (e.g., standards, subsidies)</a:t>
            </a:r>
          </a:p>
          <a:p>
            <a:pPr lvl="1"/>
            <a:r>
              <a:rPr lang="en-US" dirty="0">
                <a:latin typeface="Arial" charset="0"/>
                <a:ea typeface="ＭＳ Ｐゴシック" charset="0"/>
              </a:rPr>
              <a:t>CO</a:t>
            </a:r>
            <a:r>
              <a:rPr lang="en-US" baseline="-25000" dirty="0">
                <a:latin typeface="Arial" charset="0"/>
                <a:ea typeface="ＭＳ Ｐゴシック" charset="0"/>
              </a:rPr>
              <a:t>2</a:t>
            </a:r>
            <a:r>
              <a:rPr lang="en-US" dirty="0">
                <a:latin typeface="Arial" charset="0"/>
                <a:ea typeface="ＭＳ Ｐゴシック" charset="0"/>
              </a:rPr>
              <a:t> and other GHG emissions pricing</a:t>
            </a:r>
          </a:p>
          <a:p>
            <a:pPr lvl="1"/>
            <a:r>
              <a:rPr lang="en-US" dirty="0">
                <a:latin typeface="Arial" charset="0"/>
                <a:ea typeface="ＭＳ Ｐゴシック" charset="0"/>
              </a:rPr>
              <a:t>Emissions constraints</a:t>
            </a:r>
          </a:p>
          <a:p>
            <a:pPr lvl="1"/>
            <a:r>
              <a:rPr lang="en-US" dirty="0">
                <a:latin typeface="Arial" charset="0"/>
                <a:ea typeface="ＭＳ Ｐゴシック" charset="0"/>
              </a:rPr>
              <a:t>Land use policies</a:t>
            </a:r>
          </a:p>
          <a:p>
            <a:pPr lvl="1"/>
            <a:r>
              <a:rPr lang="en-US" dirty="0">
                <a:latin typeface="Arial" charset="0"/>
                <a:ea typeface="ＭＳ Ｐゴシック" charset="0"/>
              </a:rPr>
              <a:t>Future energy prices or taxation</a:t>
            </a:r>
          </a:p>
          <a:p>
            <a:pPr lvl="1"/>
            <a:r>
              <a:rPr lang="en-US" dirty="0">
                <a:latin typeface="Arial" charset="0"/>
                <a:ea typeface="ＭＳ Ｐゴシック" charset="0"/>
              </a:rPr>
              <a:t>Different population, GDP pathways</a:t>
            </a:r>
          </a:p>
          <a:p>
            <a:r>
              <a:rPr lang="en-US" dirty="0">
                <a:latin typeface="Arial" charset="0"/>
                <a:ea typeface="ＭＳ Ｐゴシック" charset="0"/>
                <a:cs typeface="ＭＳ Ｐゴシック" charset="0"/>
              </a:rPr>
              <a:t>This section will focus on the provided policy files in the input/policy folder</a:t>
            </a:r>
          </a:p>
        </p:txBody>
      </p:sp>
    </p:spTree>
    <p:extLst>
      <p:ext uri="{BB962C8B-B14F-4D97-AF65-F5344CB8AC3E}">
        <p14:creationId xmlns:p14="http://schemas.microsoft.com/office/powerpoint/2010/main" val="115710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98DB9D4-1EFE-5741-8004-B23DF36ED69B}" type="slidenum">
              <a:rPr lang="en-US" sz="1080"/>
              <a:pPr eaLnBrk="1" hangingPunct="1"/>
              <a:t>5</a:t>
            </a:fld>
            <a:endParaRPr lang="en-US" sz="1080"/>
          </a:p>
        </p:txBody>
      </p:sp>
      <p:sp>
        <p:nvSpPr>
          <p:cNvPr id="14337" name="Title 1"/>
          <p:cNvSpPr>
            <a:spLocks noGrp="1"/>
          </p:cNvSpPr>
          <p:nvPr>
            <p:ph type="title"/>
          </p:nvPr>
        </p:nvSpPr>
        <p:spPr/>
        <p:txBody>
          <a:bodyPr/>
          <a:lstStyle/>
          <a:p>
            <a:r>
              <a:rPr lang="en-US" dirty="0">
                <a:latin typeface="Arial" charset="0"/>
                <a:ea typeface="ＭＳ Ｐゴシック" charset="0"/>
                <a:cs typeface="ＭＳ Ｐゴシック" charset="0"/>
              </a:rPr>
              <a:t>Part 1: Running the GCAM Reference Scenario</a:t>
            </a:r>
          </a:p>
        </p:txBody>
      </p:sp>
      <p:sp>
        <p:nvSpPr>
          <p:cNvPr id="14338" name="Content Placeholder 2"/>
          <p:cNvSpPr>
            <a:spLocks noGrp="1"/>
          </p:cNvSpPr>
          <p:nvPr>
            <p:ph sz="quarter" idx="20"/>
          </p:nvPr>
        </p:nvSpPr>
        <p:spPr/>
        <p:txBody>
          <a:bodyPr/>
          <a:lstStyle/>
          <a:p>
            <a:r>
              <a:rPr lang="en-US" dirty="0">
                <a:latin typeface="Arial" charset="0"/>
                <a:ea typeface="ＭＳ Ｐゴシック" charset="0"/>
              </a:rPr>
              <a:t>Location of key files</a:t>
            </a:r>
          </a:p>
          <a:p>
            <a:r>
              <a:rPr lang="en-US" dirty="0">
                <a:latin typeface="Arial" charset="0"/>
                <a:ea typeface="ＭＳ Ｐゴシック" charset="0"/>
              </a:rPr>
              <a:t>Building GCAM and the GCAM data system</a:t>
            </a:r>
          </a:p>
          <a:p>
            <a:r>
              <a:rPr lang="en-US" dirty="0">
                <a:latin typeface="Arial" charset="0"/>
                <a:ea typeface="ＭＳ Ｐゴシック" charset="0"/>
              </a:rPr>
              <a:t>How to run the model</a:t>
            </a:r>
          </a:p>
          <a:p>
            <a:r>
              <a:rPr lang="en-US" dirty="0">
                <a:latin typeface="Arial" charset="0"/>
                <a:ea typeface="ＭＳ Ｐゴシック" charset="0"/>
              </a:rPr>
              <a:t>Looking at, interpreting, and exporting the output</a:t>
            </a:r>
          </a:p>
          <a:p>
            <a:r>
              <a:rPr lang="en-US" dirty="0">
                <a:latin typeface="Arial" charset="0"/>
                <a:ea typeface="ＭＳ Ｐゴシック" charset="0"/>
              </a:rPr>
              <a:t>Introduction to the diagnostics package</a:t>
            </a:r>
          </a:p>
        </p:txBody>
      </p:sp>
    </p:spTree>
    <p:extLst>
      <p:ext uri="{BB962C8B-B14F-4D97-AF65-F5344CB8AC3E}">
        <p14:creationId xmlns:p14="http://schemas.microsoft.com/office/powerpoint/2010/main" val="172426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63A70FAF-53E4-014D-B031-ED9DD694605B}" type="slidenum">
              <a:rPr lang="en-US" sz="1080"/>
              <a:pPr eaLnBrk="1" hangingPunct="1"/>
              <a:t>50</a:t>
            </a:fld>
            <a:endParaRPr lang="en-US" sz="1080"/>
          </a:p>
        </p:txBody>
      </p:sp>
      <p:sp>
        <p:nvSpPr>
          <p:cNvPr id="38913" name="Title 1"/>
          <p:cNvSpPr>
            <a:spLocks noGrp="1"/>
          </p:cNvSpPr>
          <p:nvPr>
            <p:ph type="title"/>
          </p:nvPr>
        </p:nvSpPr>
        <p:spPr/>
        <p:txBody>
          <a:bodyPr/>
          <a:lstStyle/>
          <a:p>
            <a:r>
              <a:rPr lang="en-US" dirty="0">
                <a:latin typeface="Arial" charset="0"/>
                <a:ea typeface="ＭＳ Ｐゴシック" charset="0"/>
                <a:cs typeface="ＭＳ Ｐゴシック" charset="0"/>
              </a:rPr>
              <a:t>The input folder</a:t>
            </a:r>
          </a:p>
        </p:txBody>
      </p:sp>
      <p:sp>
        <p:nvSpPr>
          <p:cNvPr id="38914" name="Content Placeholder 2"/>
          <p:cNvSpPr>
            <a:spLocks noGrp="1"/>
          </p:cNvSpPr>
          <p:nvPr>
            <p:ph sz="quarter" idx="20"/>
          </p:nvPr>
        </p:nvSpPr>
        <p:spPr>
          <a:xfrm>
            <a:off x="1371600" y="2057399"/>
            <a:ext cx="6262914" cy="5486401"/>
          </a:xfrm>
        </p:spPr>
        <p:txBody>
          <a:bodyPr/>
          <a:lstStyle/>
          <a:p>
            <a:pPr marL="0" indent="0">
              <a:buNone/>
            </a:pPr>
            <a:r>
              <a:rPr lang="en-US" dirty="0">
                <a:latin typeface="Arial" charset="0"/>
                <a:ea typeface="ＭＳ Ｐゴシック" charset="0"/>
                <a:cs typeface="ＭＳ Ｐゴシック" charset="0"/>
              </a:rPr>
              <a:t>All input xml files for a model run are stored in the input folder</a:t>
            </a:r>
            <a:endParaRPr lang="en-US" dirty="0">
              <a:latin typeface="Arial" charset="0"/>
              <a:ea typeface="ＭＳ Ｐゴシック" charset="0"/>
            </a:endParaRPr>
          </a:p>
        </p:txBody>
      </p:sp>
      <p:sp>
        <p:nvSpPr>
          <p:cNvPr id="12" name="Content Placeholder 2"/>
          <p:cNvSpPr txBox="1">
            <a:spLocks/>
          </p:cNvSpPr>
          <p:nvPr/>
        </p:nvSpPr>
        <p:spPr bwMode="auto">
          <a:xfrm>
            <a:off x="8252097" y="2130419"/>
            <a:ext cx="5267326" cy="5547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30000"/>
              </a:spcBef>
              <a:spcAft>
                <a:spcPct val="0"/>
              </a:spcAft>
              <a:buClr>
                <a:schemeClr val="folHlink"/>
              </a:buClr>
              <a:buBlip>
                <a:blip r:embed="rId2"/>
              </a:buBlip>
              <a:defRPr sz="2400">
                <a:solidFill>
                  <a:schemeClr val="tx1"/>
                </a:solidFill>
                <a:latin typeface="+mn-lt"/>
                <a:ea typeface="ＭＳ Ｐゴシック" pitchFamily="-109" charset="-128"/>
                <a:cs typeface="ＭＳ Ｐゴシック" pitchFamily="33" charset="-128"/>
              </a:defRPr>
            </a:lvl1pPr>
            <a:lvl2pPr marL="742950" indent="-285750" algn="l" rtl="0" eaLnBrk="0" fontAlgn="base" hangingPunct="0">
              <a:lnSpc>
                <a:spcPct val="85000"/>
              </a:lnSpc>
              <a:spcBef>
                <a:spcPct val="30000"/>
              </a:spcBef>
              <a:spcAft>
                <a:spcPct val="0"/>
              </a:spcAft>
              <a:buClr>
                <a:schemeClr val="tx2"/>
              </a:buClr>
              <a:buSzPct val="80000"/>
              <a:buBlip>
                <a:blip r:embed="rId3"/>
              </a:buBlip>
              <a:defRPr sz="2000">
                <a:solidFill>
                  <a:schemeClr val="tx1"/>
                </a:solidFill>
                <a:latin typeface="+mn-lt"/>
                <a:ea typeface="ＭＳ Ｐゴシック" pitchFamily="-109" charset="-128"/>
              </a:defRPr>
            </a:lvl2pPr>
            <a:lvl3pPr marL="1143000" indent="-228600" algn="l" rtl="0" eaLnBrk="0" fontAlgn="base" hangingPunct="0">
              <a:lnSpc>
                <a:spcPct val="85000"/>
              </a:lnSpc>
              <a:spcBef>
                <a:spcPct val="30000"/>
              </a:spcBef>
              <a:spcAft>
                <a:spcPct val="0"/>
              </a:spcAft>
              <a:buClr>
                <a:srgbClr val="737373"/>
              </a:buClr>
              <a:buSzPct val="60000"/>
              <a:buBlip>
                <a:blip r:embed="rId4"/>
              </a:buBlip>
              <a:defRPr sz="2000">
                <a:solidFill>
                  <a:schemeClr val="tx1"/>
                </a:solidFill>
                <a:latin typeface="+mn-lt"/>
                <a:ea typeface="ＭＳ Ｐゴシック" pitchFamily="-109" charset="-128"/>
              </a:defRPr>
            </a:lvl3pPr>
            <a:lvl4pPr marL="1600200" indent="-228600" algn="l" rtl="0" eaLnBrk="0" fontAlgn="base" hangingPunct="0">
              <a:lnSpc>
                <a:spcPct val="85000"/>
              </a:lnSpc>
              <a:spcBef>
                <a:spcPct val="30000"/>
              </a:spcBef>
              <a:spcAft>
                <a:spcPct val="0"/>
              </a:spcAft>
              <a:buBlip>
                <a:blip r:embed="rId5"/>
              </a:buBlip>
              <a:defRPr sz="16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Blip>
                <a:blip r:embed="rId2"/>
              </a:buBlip>
              <a:defRPr sz="1400">
                <a:solidFill>
                  <a:schemeClr val="tx1"/>
                </a:solidFill>
                <a:latin typeface="+mn-lt"/>
                <a:ea typeface="ＭＳ Ｐゴシック" pitchFamily="-109" charset="-128"/>
              </a:defRPr>
            </a:lvl5pPr>
            <a:lvl6pPr marL="2514600" indent="-228600" algn="l" rtl="0" eaLnBrk="1" fontAlgn="base" hangingPunct="1">
              <a:spcBef>
                <a:spcPct val="20000"/>
              </a:spcBef>
              <a:spcAft>
                <a:spcPct val="0"/>
              </a:spcAft>
              <a:buBlip>
                <a:blip r:embed="rId5"/>
              </a:buBlip>
              <a:defRPr sz="1400">
                <a:solidFill>
                  <a:schemeClr val="tx1"/>
                </a:solidFill>
                <a:latin typeface="+mn-lt"/>
              </a:defRPr>
            </a:lvl6pPr>
            <a:lvl7pPr marL="2971800" indent="-228600" algn="l" rtl="0" eaLnBrk="1" fontAlgn="base" hangingPunct="1">
              <a:spcBef>
                <a:spcPct val="20000"/>
              </a:spcBef>
              <a:spcAft>
                <a:spcPct val="0"/>
              </a:spcAft>
              <a:buBlip>
                <a:blip r:embed="rId5"/>
              </a:buBlip>
              <a:defRPr sz="1400">
                <a:solidFill>
                  <a:schemeClr val="tx1"/>
                </a:solidFill>
                <a:latin typeface="+mn-lt"/>
              </a:defRPr>
            </a:lvl7pPr>
            <a:lvl8pPr marL="3429000" indent="-228600" algn="l" rtl="0" eaLnBrk="1" fontAlgn="base" hangingPunct="1">
              <a:spcBef>
                <a:spcPct val="20000"/>
              </a:spcBef>
              <a:spcAft>
                <a:spcPct val="0"/>
              </a:spcAft>
              <a:buBlip>
                <a:blip r:embed="rId5"/>
              </a:buBlip>
              <a:defRPr sz="1400">
                <a:solidFill>
                  <a:schemeClr val="tx1"/>
                </a:solidFill>
                <a:latin typeface="+mn-lt"/>
              </a:defRPr>
            </a:lvl8pPr>
            <a:lvl9pPr marL="3886200" indent="-228600" algn="l" rtl="0" eaLnBrk="1" fontAlgn="base" hangingPunct="1">
              <a:spcBef>
                <a:spcPct val="20000"/>
              </a:spcBef>
              <a:spcAft>
                <a:spcPct val="0"/>
              </a:spcAft>
              <a:buBlip>
                <a:blip r:embed="rId5"/>
              </a:buBlip>
              <a:defRPr sz="1400">
                <a:solidFill>
                  <a:schemeClr val="tx1"/>
                </a:solidFill>
                <a:latin typeface="+mn-lt"/>
              </a:defRPr>
            </a:lvl9pPr>
          </a:lstStyle>
          <a:p>
            <a:r>
              <a:rPr lang="en-US" sz="2880" dirty="0">
                <a:latin typeface="Arial" charset="0"/>
                <a:ea typeface="ＭＳ Ｐゴシック" charset="0"/>
                <a:cs typeface="ＭＳ Ｐゴシック" charset="0"/>
              </a:rPr>
              <a:t>Folder structure</a:t>
            </a:r>
          </a:p>
          <a:p>
            <a:pPr lvl="1"/>
            <a:r>
              <a:rPr lang="en-US" sz="2400" dirty="0" err="1">
                <a:latin typeface="Arial" charset="0"/>
                <a:ea typeface="ＭＳ Ｐゴシック" charset="0"/>
              </a:rPr>
              <a:t>gcamdata</a:t>
            </a:r>
            <a:r>
              <a:rPr lang="en-US" sz="2400" dirty="0">
                <a:latin typeface="Arial" charset="0"/>
                <a:ea typeface="ＭＳ Ｐゴシック" charset="0"/>
              </a:rPr>
              <a:t>: generates the XML files from an R package and a set of csv based raw inputs</a:t>
            </a:r>
          </a:p>
          <a:p>
            <a:pPr lvl="1"/>
            <a:r>
              <a:rPr lang="en-US" sz="2400" dirty="0">
                <a:latin typeface="Arial" charset="0"/>
                <a:ea typeface="ＭＳ Ｐゴシック" charset="0"/>
              </a:rPr>
              <a:t>climate: information for the Hector climate model</a:t>
            </a:r>
          </a:p>
          <a:p>
            <a:pPr lvl="1"/>
            <a:r>
              <a:rPr lang="en-US" sz="2400" dirty="0" err="1">
                <a:latin typeface="Arial" charset="0"/>
                <a:ea typeface="ＭＳ Ｐゴシック" charset="0"/>
              </a:rPr>
              <a:t>magicc</a:t>
            </a:r>
            <a:r>
              <a:rPr lang="en-US" sz="2400" dirty="0">
                <a:latin typeface="Arial" charset="0"/>
                <a:ea typeface="ＭＳ Ｐゴシック" charset="0"/>
              </a:rPr>
              <a:t>: information for the MAGICC climate model</a:t>
            </a:r>
          </a:p>
          <a:p>
            <a:pPr lvl="1"/>
            <a:r>
              <a:rPr lang="en-US" sz="2400" dirty="0">
                <a:latin typeface="Arial" charset="0"/>
                <a:ea typeface="ＭＳ Ｐゴシック" charset="0"/>
              </a:rPr>
              <a:t>policy: selected policies that can be run</a:t>
            </a:r>
          </a:p>
          <a:p>
            <a:pPr lvl="1"/>
            <a:r>
              <a:rPr lang="en-US" sz="2400" dirty="0">
                <a:latin typeface="Arial" charset="0"/>
                <a:ea typeface="ＭＳ Ｐゴシック" charset="0"/>
              </a:rPr>
              <a:t>extra: additional files used for the SSPs</a:t>
            </a:r>
          </a:p>
          <a:p>
            <a:pPr lvl="1"/>
            <a:r>
              <a:rPr lang="en-US" sz="2400" dirty="0">
                <a:latin typeface="Arial" charset="0"/>
                <a:ea typeface="ＭＳ Ｐゴシック" charset="0"/>
              </a:rPr>
              <a:t>solution: solver configuration files</a:t>
            </a:r>
          </a:p>
        </p:txBody>
      </p:sp>
      <p:pic>
        <p:nvPicPr>
          <p:cNvPr id="4" name="Picture 3">
            <a:extLst>
              <a:ext uri="{FF2B5EF4-FFF2-40B4-BE49-F238E27FC236}">
                <a16:creationId xmlns:a16="http://schemas.microsoft.com/office/drawing/2014/main" id="{86820D79-6AC5-044A-BCA9-8BCA50909117}"/>
              </a:ext>
            </a:extLst>
          </p:cNvPr>
          <p:cNvPicPr>
            <a:picLocks noChangeAspect="1"/>
          </p:cNvPicPr>
          <p:nvPr/>
        </p:nvPicPr>
        <p:blipFill>
          <a:blip r:embed="rId6"/>
          <a:stretch>
            <a:fillRect/>
          </a:stretch>
        </p:blipFill>
        <p:spPr>
          <a:xfrm>
            <a:off x="1633764" y="3496056"/>
            <a:ext cx="5295900" cy="2362200"/>
          </a:xfrm>
          <a:prstGeom prst="rect">
            <a:avLst/>
          </a:prstGeom>
        </p:spPr>
      </p:pic>
    </p:spTree>
    <p:extLst>
      <p:ext uri="{BB962C8B-B14F-4D97-AF65-F5344CB8AC3E}">
        <p14:creationId xmlns:p14="http://schemas.microsoft.com/office/powerpoint/2010/main" val="2244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271E87D2-05C0-3441-9D2D-91B6D6D53B73}" type="slidenum">
              <a:rPr lang="en-US" sz="1080"/>
              <a:pPr eaLnBrk="1" hangingPunct="1"/>
              <a:t>51</a:t>
            </a:fld>
            <a:endParaRPr lang="en-US" sz="1080"/>
          </a:p>
        </p:txBody>
      </p:sp>
      <p:sp>
        <p:nvSpPr>
          <p:cNvPr id="36865" name="Title 1"/>
          <p:cNvSpPr>
            <a:spLocks noGrp="1"/>
          </p:cNvSpPr>
          <p:nvPr>
            <p:ph type="title"/>
          </p:nvPr>
        </p:nvSpPr>
        <p:spPr/>
        <p:txBody>
          <a:bodyPr/>
          <a:lstStyle/>
          <a:p>
            <a:r>
              <a:rPr lang="en-US" dirty="0">
                <a:latin typeface="Arial" charset="0"/>
                <a:ea typeface="ＭＳ Ｐゴシック" charset="0"/>
                <a:cs typeface="ＭＳ Ｐゴシック" charset="0"/>
              </a:rPr>
              <a:t>Provided policy files</a:t>
            </a:r>
          </a:p>
        </p:txBody>
      </p:sp>
      <p:sp>
        <p:nvSpPr>
          <p:cNvPr id="4" name="TextBox 3"/>
          <p:cNvSpPr txBox="1"/>
          <p:nvPr/>
        </p:nvSpPr>
        <p:spPr>
          <a:xfrm>
            <a:off x="7858590" y="1771047"/>
            <a:ext cx="6771809" cy="890115"/>
          </a:xfrm>
          <a:prstGeom prst="rect">
            <a:avLst/>
          </a:prstGeom>
          <a:noFill/>
        </p:spPr>
        <p:txBody>
          <a:bodyPr wrap="square" rtlCol="0">
            <a:spAutoFit/>
          </a:bodyPr>
          <a:lstStyle/>
          <a:p>
            <a:r>
              <a:rPr lang="en-US" sz="2592" dirty="0"/>
              <a:t>Carbon cap: constraint on annual CO</a:t>
            </a:r>
            <a:r>
              <a:rPr lang="en-US" sz="2592" baseline="-25000" dirty="0"/>
              <a:t>2</a:t>
            </a:r>
            <a:r>
              <a:rPr lang="en-US" sz="2592" dirty="0"/>
              <a:t> emissions in each time period (Mt C)</a:t>
            </a:r>
          </a:p>
        </p:txBody>
      </p:sp>
      <p:sp>
        <p:nvSpPr>
          <p:cNvPr id="8" name="TextBox 7"/>
          <p:cNvSpPr txBox="1"/>
          <p:nvPr/>
        </p:nvSpPr>
        <p:spPr>
          <a:xfrm>
            <a:off x="7858590" y="2703734"/>
            <a:ext cx="6771809" cy="890115"/>
          </a:xfrm>
          <a:prstGeom prst="rect">
            <a:avLst/>
          </a:prstGeom>
          <a:noFill/>
        </p:spPr>
        <p:txBody>
          <a:bodyPr wrap="square" rtlCol="0">
            <a:spAutoFit/>
          </a:bodyPr>
          <a:lstStyle/>
          <a:p>
            <a:r>
              <a:rPr lang="en-US" sz="2592" dirty="0"/>
              <a:t>Carbon tax: exogenous CO</a:t>
            </a:r>
            <a:r>
              <a:rPr lang="en-US" sz="2592" baseline="-25000" dirty="0"/>
              <a:t>2</a:t>
            </a:r>
            <a:r>
              <a:rPr lang="en-US" sz="2592" dirty="0"/>
              <a:t> price in each time period (1990$/t C)</a:t>
            </a:r>
          </a:p>
        </p:txBody>
      </p:sp>
      <p:sp>
        <p:nvSpPr>
          <p:cNvPr id="9" name="TextBox 8"/>
          <p:cNvSpPr txBox="1"/>
          <p:nvPr/>
        </p:nvSpPr>
        <p:spPr>
          <a:xfrm>
            <a:off x="7760905" y="3707134"/>
            <a:ext cx="6686614" cy="1289007"/>
          </a:xfrm>
          <a:prstGeom prst="rect">
            <a:avLst/>
          </a:prstGeom>
          <a:noFill/>
        </p:spPr>
        <p:txBody>
          <a:bodyPr wrap="square" rtlCol="0">
            <a:spAutoFit/>
          </a:bodyPr>
          <a:lstStyle/>
          <a:p>
            <a:r>
              <a:rPr lang="en-US" sz="2592" dirty="0"/>
              <a:t>Forcing target: </a:t>
            </a:r>
            <a:r>
              <a:rPr lang="en-US" sz="2592" dirty="0" err="1"/>
              <a:t>radiative</a:t>
            </a:r>
            <a:r>
              <a:rPr lang="en-US" sz="2592" dirty="0"/>
              <a:t> forcing (W/m</a:t>
            </a:r>
            <a:r>
              <a:rPr lang="en-US" sz="2592" baseline="30000" dirty="0"/>
              <a:t>2</a:t>
            </a:r>
            <a:r>
              <a:rPr lang="en-US" sz="2592" dirty="0"/>
              <a:t>). Overshoot allows end-of-century target to be exceeded in prior years</a:t>
            </a:r>
          </a:p>
        </p:txBody>
      </p:sp>
      <p:sp>
        <p:nvSpPr>
          <p:cNvPr id="10" name="TextBox 9"/>
          <p:cNvSpPr txBox="1"/>
          <p:nvPr/>
        </p:nvSpPr>
        <p:spPr>
          <a:xfrm>
            <a:off x="7819515" y="5062183"/>
            <a:ext cx="6628003" cy="890115"/>
          </a:xfrm>
          <a:prstGeom prst="rect">
            <a:avLst/>
          </a:prstGeom>
          <a:noFill/>
        </p:spPr>
        <p:txBody>
          <a:bodyPr wrap="square" rtlCol="0">
            <a:spAutoFit/>
          </a:bodyPr>
          <a:lstStyle/>
          <a:p>
            <a:r>
              <a:rPr lang="en-US" sz="2592" dirty="0"/>
              <a:t>FFICT: fossil fuel and industrial emissions only</a:t>
            </a:r>
          </a:p>
        </p:txBody>
      </p:sp>
      <p:sp>
        <p:nvSpPr>
          <p:cNvPr id="11" name="TextBox 10"/>
          <p:cNvSpPr txBox="1"/>
          <p:nvPr/>
        </p:nvSpPr>
        <p:spPr>
          <a:xfrm>
            <a:off x="7819516" y="6046045"/>
            <a:ext cx="7342512" cy="890115"/>
          </a:xfrm>
          <a:prstGeom prst="rect">
            <a:avLst/>
          </a:prstGeom>
          <a:noFill/>
        </p:spPr>
        <p:txBody>
          <a:bodyPr wrap="square" rtlCol="0">
            <a:spAutoFit/>
          </a:bodyPr>
          <a:lstStyle/>
          <a:p>
            <a:r>
              <a:rPr lang="en-US" sz="2592" dirty="0"/>
              <a:t>UCT: universal (includes land use change emissions)</a:t>
            </a:r>
          </a:p>
        </p:txBody>
      </p:sp>
      <p:pic>
        <p:nvPicPr>
          <p:cNvPr id="6" name="Picture 5">
            <a:extLst>
              <a:ext uri="{FF2B5EF4-FFF2-40B4-BE49-F238E27FC236}">
                <a16:creationId xmlns:a16="http://schemas.microsoft.com/office/drawing/2014/main" id="{3AE6D4E2-FE98-AB4A-B051-F636CB24C3D9}"/>
              </a:ext>
            </a:extLst>
          </p:cNvPr>
          <p:cNvPicPr>
            <a:picLocks noChangeAspect="1"/>
          </p:cNvPicPr>
          <p:nvPr/>
        </p:nvPicPr>
        <p:blipFill>
          <a:blip r:embed="rId3"/>
          <a:stretch>
            <a:fillRect/>
          </a:stretch>
        </p:blipFill>
        <p:spPr>
          <a:xfrm>
            <a:off x="1234115" y="1836343"/>
            <a:ext cx="3060700" cy="5575300"/>
          </a:xfrm>
          <a:prstGeom prst="rect">
            <a:avLst/>
          </a:prstGeom>
        </p:spPr>
      </p:pic>
      <p:pic>
        <p:nvPicPr>
          <p:cNvPr id="13" name="Picture 12">
            <a:extLst>
              <a:ext uri="{FF2B5EF4-FFF2-40B4-BE49-F238E27FC236}">
                <a16:creationId xmlns:a16="http://schemas.microsoft.com/office/drawing/2014/main" id="{98B5F54A-6E67-D14D-99F7-CFCB878ADE25}"/>
              </a:ext>
            </a:extLst>
          </p:cNvPr>
          <p:cNvPicPr>
            <a:picLocks noChangeAspect="1"/>
          </p:cNvPicPr>
          <p:nvPr/>
        </p:nvPicPr>
        <p:blipFill>
          <a:blip r:embed="rId4"/>
          <a:stretch>
            <a:fillRect/>
          </a:stretch>
        </p:blipFill>
        <p:spPr>
          <a:xfrm>
            <a:off x="4393633" y="1836343"/>
            <a:ext cx="2768600" cy="6223000"/>
          </a:xfrm>
          <a:prstGeom prst="rect">
            <a:avLst/>
          </a:prstGeom>
        </p:spPr>
      </p:pic>
    </p:spTree>
    <p:extLst>
      <p:ext uri="{BB962C8B-B14F-4D97-AF65-F5344CB8AC3E}">
        <p14:creationId xmlns:p14="http://schemas.microsoft.com/office/powerpoint/2010/main" val="316185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xml_config_policy.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79629" y="2057399"/>
            <a:ext cx="7790927" cy="5097713"/>
          </a:xfrm>
          <a:prstGeom prst="rect">
            <a:avLst/>
          </a:prstGeom>
        </p:spPr>
      </p:pic>
      <p:sp>
        <p:nvSpPr>
          <p:cNvPr id="37891"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41A83FA4-AE9B-1044-B8DA-ED868133A2B4}" type="slidenum">
              <a:rPr lang="en-US" sz="1080"/>
              <a:pPr eaLnBrk="1" hangingPunct="1"/>
              <a:t>52</a:t>
            </a:fld>
            <a:endParaRPr lang="en-US" sz="1080"/>
          </a:p>
        </p:txBody>
      </p:sp>
      <p:sp>
        <p:nvSpPr>
          <p:cNvPr id="37889" name="Title 1"/>
          <p:cNvSpPr>
            <a:spLocks noGrp="1"/>
          </p:cNvSpPr>
          <p:nvPr>
            <p:ph type="title"/>
          </p:nvPr>
        </p:nvSpPr>
        <p:spPr/>
        <p:txBody>
          <a:bodyPr/>
          <a:lstStyle/>
          <a:p>
            <a:r>
              <a:rPr lang="en-US" dirty="0">
                <a:latin typeface="Arial" charset="0"/>
                <a:ea typeface="ＭＳ Ｐゴシック" charset="0"/>
                <a:cs typeface="ＭＳ Ｐゴシック" charset="0"/>
              </a:rPr>
              <a:t>Configuration</a:t>
            </a:r>
          </a:p>
        </p:txBody>
      </p:sp>
      <p:sp>
        <p:nvSpPr>
          <p:cNvPr id="37890" name="Content Placeholder 2"/>
          <p:cNvSpPr>
            <a:spLocks noGrp="1"/>
          </p:cNvSpPr>
          <p:nvPr>
            <p:ph sz="quarter" idx="20"/>
          </p:nvPr>
        </p:nvSpPr>
        <p:spPr>
          <a:xfrm>
            <a:off x="1371601" y="2057399"/>
            <a:ext cx="5493656" cy="5486401"/>
          </a:xfrm>
        </p:spPr>
        <p:txBody>
          <a:bodyPr/>
          <a:lstStyle/>
          <a:p>
            <a:r>
              <a:rPr lang="en-US" dirty="0">
                <a:latin typeface="Arial" charset="0"/>
                <a:ea typeface="ＭＳ Ｐゴシック" charset="0"/>
                <a:cs typeface="ＭＳ Ｐゴシック" charset="0"/>
              </a:rPr>
              <a:t>Alternative scenarios may be run as follows:</a:t>
            </a:r>
          </a:p>
          <a:p>
            <a:pPr lvl="1"/>
            <a:r>
              <a:rPr lang="en-US" b="1" dirty="0">
                <a:latin typeface="Arial" charset="0"/>
                <a:ea typeface="ＭＳ Ｐゴシック" charset="0"/>
                <a:cs typeface="ＭＳ Ｐゴシック" charset="0"/>
              </a:rPr>
              <a:t>Note:</a:t>
            </a:r>
            <a:r>
              <a:rPr lang="en-US" dirty="0">
                <a:latin typeface="Arial" charset="0"/>
                <a:ea typeface="ＭＳ Ｐゴシック" charset="0"/>
                <a:cs typeface="ＭＳ Ｐゴシック" charset="0"/>
              </a:rPr>
              <a:t> if running a CO2/GHG policy start from </a:t>
            </a:r>
            <a:r>
              <a:rPr lang="en-US" dirty="0" err="1">
                <a:latin typeface="Arial" charset="0"/>
                <a:ea typeface="ＭＳ Ｐゴシック" charset="0"/>
                <a:cs typeface="ＭＳ Ｐゴシック" charset="0"/>
              </a:rPr>
              <a:t>configuration_policy.xml</a:t>
            </a:r>
            <a:endParaRPr lang="en-US" b="1"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add additional XML files at the end of the existing </a:t>
            </a:r>
            <a:r>
              <a:rPr lang="en-US" dirty="0" err="1">
                <a:latin typeface="Arial" charset="0"/>
                <a:ea typeface="ＭＳ Ｐゴシック" charset="0"/>
                <a:cs typeface="ＭＳ Ｐゴシック" charset="0"/>
              </a:rPr>
              <a:t>ScenarioComponents</a:t>
            </a:r>
            <a:endParaRPr lang="en-US"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Change the </a:t>
            </a:r>
            <a:r>
              <a:rPr lang="en-US" dirty="0" err="1">
                <a:latin typeface="Arial" charset="0"/>
                <a:ea typeface="ＭＳ Ｐゴシック" charset="0"/>
                <a:cs typeface="ＭＳ Ｐゴシック" charset="0"/>
              </a:rPr>
              <a:t>scenarioName</a:t>
            </a:r>
            <a:endParaRPr lang="en-US"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Indicate whether to use target-finder (if running an end-of-century climate target)</a:t>
            </a:r>
          </a:p>
          <a:p>
            <a:pPr lvl="1"/>
            <a:r>
              <a:rPr lang="en-US" dirty="0">
                <a:latin typeface="Arial" charset="0"/>
                <a:ea typeface="ＭＳ Ｐゴシック" charset="0"/>
                <a:cs typeface="ＭＳ Ｐゴシック" charset="0"/>
              </a:rPr>
              <a:t>Indicate whether to calculate abatement cost curves</a:t>
            </a:r>
          </a:p>
          <a:p>
            <a:pPr lvl="1"/>
            <a:endParaRPr lang="en-US" dirty="0">
              <a:latin typeface="Arial" charset="0"/>
              <a:ea typeface="ＭＳ Ｐゴシック" charset="0"/>
              <a:cs typeface="ＭＳ Ｐゴシック" charset="0"/>
            </a:endParaRPr>
          </a:p>
        </p:txBody>
      </p:sp>
      <p:sp>
        <p:nvSpPr>
          <p:cNvPr id="6" name="Content Placeholder 2"/>
          <p:cNvSpPr txBox="1">
            <a:spLocks/>
          </p:cNvSpPr>
          <p:nvPr/>
        </p:nvSpPr>
        <p:spPr bwMode="auto">
          <a:xfrm>
            <a:off x="2087880" y="3196590"/>
            <a:ext cx="3337560" cy="4749166"/>
          </a:xfrm>
          <a:prstGeom prst="rect">
            <a:avLst/>
          </a:prstGeom>
          <a:ln w="9525">
            <a:noFill/>
            <a:miter lim="800000"/>
            <a:headEnd/>
            <a:tailEnd/>
          </a:ln>
        </p:spPr>
        <p:txBody>
          <a:bodyPr lIns="0" tIns="0" rIns="0" bIns="0"/>
          <a:lstStyle/>
          <a:p>
            <a:pPr marL="411480" indent="-411480" eaLnBrk="0" hangingPunct="0">
              <a:lnSpc>
                <a:spcPct val="85000"/>
              </a:lnSpc>
              <a:spcBef>
                <a:spcPct val="30000"/>
              </a:spcBef>
              <a:buClr>
                <a:schemeClr val="folHlink"/>
              </a:buClr>
              <a:buBlip>
                <a:blip r:embed="rId3"/>
              </a:buBlip>
              <a:defRPr/>
            </a:pPr>
            <a:endParaRPr lang="en-US" sz="2880" kern="0" dirty="0">
              <a:ea typeface="ＭＳ Ｐゴシック" pitchFamily="-109" charset="-128"/>
            </a:endParaRPr>
          </a:p>
        </p:txBody>
      </p:sp>
      <p:cxnSp>
        <p:nvCxnSpPr>
          <p:cNvPr id="5" name="Straight Arrow Connector 4"/>
          <p:cNvCxnSpPr>
            <a:cxnSpLocks/>
          </p:cNvCxnSpPr>
          <p:nvPr/>
        </p:nvCxnSpPr>
        <p:spPr>
          <a:xfrm flipV="1">
            <a:off x="6400800" y="2636892"/>
            <a:ext cx="2286000" cy="134002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V="1">
            <a:off x="6023429" y="3563448"/>
            <a:ext cx="3587143" cy="16583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cxnSpLocks/>
          </p:cNvCxnSpPr>
          <p:nvPr/>
        </p:nvCxnSpPr>
        <p:spPr>
          <a:xfrm flipV="1">
            <a:off x="6400800" y="5221771"/>
            <a:ext cx="2517796" cy="35171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cxnSpLocks/>
          </p:cNvCxnSpPr>
          <p:nvPr/>
        </p:nvCxnSpPr>
        <p:spPr>
          <a:xfrm flipV="1">
            <a:off x="6255657" y="5454839"/>
            <a:ext cx="2714687" cy="11141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86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5966AF00-79DE-184A-ADE2-A7B6E588D716}" type="slidenum">
              <a:rPr lang="en-US" sz="1080"/>
              <a:pPr eaLnBrk="1" hangingPunct="1"/>
              <a:t>53</a:t>
            </a:fld>
            <a:endParaRPr lang="en-US" sz="1080"/>
          </a:p>
        </p:txBody>
      </p:sp>
      <p:sp>
        <p:nvSpPr>
          <p:cNvPr id="3" name="Title 2">
            <a:extLst>
              <a:ext uri="{FF2B5EF4-FFF2-40B4-BE49-F238E27FC236}">
                <a16:creationId xmlns:a16="http://schemas.microsoft.com/office/drawing/2014/main" id="{CD91ECFC-046D-C94F-8A90-36280B7FB701}"/>
              </a:ext>
            </a:extLst>
          </p:cNvPr>
          <p:cNvSpPr>
            <a:spLocks noGrp="1"/>
          </p:cNvSpPr>
          <p:nvPr>
            <p:ph type="title"/>
          </p:nvPr>
        </p:nvSpPr>
        <p:spPr/>
        <p:txBody>
          <a:bodyPr/>
          <a:lstStyle/>
          <a:p>
            <a:endParaRPr lang="en-US"/>
          </a:p>
        </p:txBody>
      </p:sp>
      <p:sp>
        <p:nvSpPr>
          <p:cNvPr id="39937" name="Content Placeholder 2"/>
          <p:cNvSpPr>
            <a:spLocks noGrp="1"/>
          </p:cNvSpPr>
          <p:nvPr>
            <p:ph sz="quarter" idx="20"/>
          </p:nvPr>
        </p:nvSpPr>
        <p:spPr>
          <a:xfrm>
            <a:off x="1371600" y="6050281"/>
            <a:ext cx="12801600" cy="1493519"/>
          </a:xfrm>
          <a:solidFill>
            <a:schemeClr val="bg1"/>
          </a:solidFill>
        </p:spPr>
        <p:txBody>
          <a:bodyPr/>
          <a:lstStyle/>
          <a:p>
            <a:r>
              <a:rPr lang="en-US" sz="2160" dirty="0">
                <a:latin typeface="Arial" charset="0"/>
                <a:ea typeface="ＭＳ Ｐゴシック" charset="0"/>
                <a:cs typeface="ＭＳ Ｐゴシック" charset="0"/>
              </a:rPr>
              <a:t>A global policy is specified in one region, and all others share in the market.</a:t>
            </a:r>
          </a:p>
          <a:p>
            <a:pPr lvl="1"/>
            <a:r>
              <a:rPr lang="en-US" sz="1680" dirty="0">
                <a:latin typeface="Arial" charset="0"/>
                <a:ea typeface="ＭＳ Ｐゴシック" charset="0"/>
              </a:rPr>
              <a:t>Regional policies can be specified in individual regions</a:t>
            </a:r>
          </a:p>
          <a:p>
            <a:r>
              <a:rPr lang="en-US" sz="2160" dirty="0">
                <a:latin typeface="Arial" charset="0"/>
                <a:ea typeface="ＭＳ Ｐゴシック" charset="0"/>
                <a:cs typeface="ＭＳ Ｐゴシック" charset="0"/>
              </a:rPr>
              <a:t>Carbon price: model solves for emissions, given a fixed price</a:t>
            </a:r>
          </a:p>
          <a:p>
            <a:r>
              <a:rPr lang="en-US" sz="2160" dirty="0">
                <a:latin typeface="Arial" charset="0"/>
                <a:ea typeface="ＭＳ Ｐゴシック" charset="0"/>
                <a:cs typeface="ＭＳ Ｐゴシック" charset="0"/>
              </a:rPr>
              <a:t>Carbon constraint: model solves for carbon price, given emissions pathway.</a:t>
            </a:r>
          </a:p>
          <a:p>
            <a:r>
              <a:rPr lang="en-US" sz="2160" i="1" dirty="0">
                <a:latin typeface="Arial" charset="0"/>
                <a:ea typeface="ＭＳ Ｐゴシック" charset="0"/>
                <a:cs typeface="ＭＳ Ｐゴシック" charset="0"/>
              </a:rPr>
              <a:t>Economic equilibrium is not influenced by which factor was specified</a:t>
            </a:r>
          </a:p>
        </p:txBody>
      </p:sp>
      <p:pic>
        <p:nvPicPr>
          <p:cNvPr id="2" name="Picture 1" descr="xml_policies.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70791" y="77448"/>
            <a:ext cx="9803217" cy="5744233"/>
          </a:xfrm>
          <a:prstGeom prst="rect">
            <a:avLst/>
          </a:prstGeom>
        </p:spPr>
      </p:pic>
    </p:spTree>
    <p:extLst>
      <p:ext uri="{BB962C8B-B14F-4D97-AF65-F5344CB8AC3E}">
        <p14:creationId xmlns:p14="http://schemas.microsoft.com/office/powerpoint/2010/main" val="6439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47FF7B10-58BB-CF4B-8276-131B876C9188}" type="slidenum">
              <a:rPr lang="en-US" sz="1080"/>
              <a:pPr eaLnBrk="1" hangingPunct="1"/>
              <a:t>54</a:t>
            </a:fld>
            <a:endParaRPr lang="en-US" sz="1080"/>
          </a:p>
        </p:txBody>
      </p:sp>
      <p:sp>
        <p:nvSpPr>
          <p:cNvPr id="40961" name="Title 1"/>
          <p:cNvSpPr>
            <a:spLocks noGrp="1"/>
          </p:cNvSpPr>
          <p:nvPr>
            <p:ph type="title"/>
          </p:nvPr>
        </p:nvSpPr>
        <p:spPr/>
        <p:txBody>
          <a:bodyPr/>
          <a:lstStyle/>
          <a:p>
            <a:r>
              <a:rPr lang="en-US" dirty="0">
                <a:latin typeface="Arial" charset="0"/>
                <a:ea typeface="ＭＳ Ｐゴシック" charset="0"/>
                <a:cs typeface="ＭＳ Ｐゴシック" charset="0"/>
              </a:rPr>
              <a:t>Cost curves</a:t>
            </a:r>
          </a:p>
        </p:txBody>
      </p:sp>
      <p:sp>
        <p:nvSpPr>
          <p:cNvPr id="40962"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Emissions abatement costs are calculated as the integral under the marginal abatement cost schedule.</a:t>
            </a:r>
          </a:p>
          <a:p>
            <a:pPr lvl="1"/>
            <a:r>
              <a:rPr lang="en-US" dirty="0">
                <a:latin typeface="Arial" charset="0"/>
                <a:ea typeface="ＭＳ Ｐゴシック" charset="0"/>
              </a:rPr>
              <a:t>By default, this is calculated as the area underneath the marginal abatement curve with five points. </a:t>
            </a:r>
          </a:p>
        </p:txBody>
      </p:sp>
      <p:pic>
        <p:nvPicPr>
          <p:cNvPr id="40964"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060180" y="3730744"/>
            <a:ext cx="5113020" cy="3415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2"/>
          <p:cNvSpPr txBox="1">
            <a:spLocks/>
          </p:cNvSpPr>
          <p:nvPr/>
        </p:nvSpPr>
        <p:spPr bwMode="auto">
          <a:xfrm>
            <a:off x="2020978" y="3841234"/>
            <a:ext cx="6210920" cy="3305174"/>
          </a:xfrm>
          <a:prstGeom prst="rect">
            <a:avLst/>
          </a:prstGeom>
          <a:noFill/>
          <a:ln w="9525">
            <a:noFill/>
            <a:miter lim="800000"/>
            <a:headEnd/>
            <a:tailEnd/>
          </a:ln>
        </p:spPr>
        <p:txBody>
          <a:bodyPr lIns="0" tIns="0" rIns="0" bIns="0"/>
          <a:lstStyle/>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In the example to the right, the resulting policy costs are as follows:</a:t>
            </a:r>
          </a:p>
          <a:p>
            <a:pPr marL="960120" lvl="1"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5 points: $12148</a:t>
            </a:r>
          </a:p>
          <a:p>
            <a:pPr marL="960120" lvl="1"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No intermediate points: $13578</a:t>
            </a:r>
          </a:p>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This scenario exhibits progressively higher marginal abatement costs with respect to abatement level</a:t>
            </a:r>
          </a:p>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Technology influences the shape of the MAC function</a:t>
            </a:r>
          </a:p>
        </p:txBody>
      </p:sp>
    </p:spTree>
    <p:extLst>
      <p:ext uri="{BB962C8B-B14F-4D97-AF65-F5344CB8AC3E}">
        <p14:creationId xmlns:p14="http://schemas.microsoft.com/office/powerpoint/2010/main" val="23878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xml_batch_config.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60288" y="1581912"/>
            <a:ext cx="10972800" cy="4518211"/>
          </a:xfrm>
          <a:prstGeom prst="rect">
            <a:avLst/>
          </a:prstGeom>
        </p:spPr>
      </p:pic>
      <p:sp>
        <p:nvSpPr>
          <p:cNvPr id="43010"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6F2590C-AAED-4443-8A40-68D1EBBEBF57}" type="slidenum">
              <a:rPr lang="en-US" sz="1080"/>
              <a:pPr eaLnBrk="1" hangingPunct="1"/>
              <a:t>55</a:t>
            </a:fld>
            <a:endParaRPr lang="en-US" sz="1080"/>
          </a:p>
        </p:txBody>
      </p:sp>
      <p:sp>
        <p:nvSpPr>
          <p:cNvPr id="43009" name="Title 1"/>
          <p:cNvSpPr>
            <a:spLocks noGrp="1"/>
          </p:cNvSpPr>
          <p:nvPr>
            <p:ph type="title"/>
          </p:nvPr>
        </p:nvSpPr>
        <p:spPr/>
        <p:txBody>
          <a:bodyPr/>
          <a:lstStyle/>
          <a:p>
            <a:r>
              <a:rPr lang="en-US" dirty="0">
                <a:latin typeface="Arial" charset="0"/>
                <a:ea typeface="ＭＳ Ｐゴシック" charset="0"/>
                <a:cs typeface="ＭＳ Ｐゴシック" charset="0"/>
              </a:rPr>
              <a:t>Running in batch mode</a:t>
            </a:r>
          </a:p>
        </p:txBody>
      </p:sp>
      <p:pic>
        <p:nvPicPr>
          <p:cNvPr id="2" name="Picture 1" descr="xml_batch_ru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97441" y="5892355"/>
            <a:ext cx="8412480" cy="2164080"/>
          </a:xfrm>
          <a:prstGeom prst="rect">
            <a:avLst/>
          </a:prstGeom>
        </p:spPr>
      </p:pic>
      <p:sp>
        <p:nvSpPr>
          <p:cNvPr id="4" name="TextBox 3"/>
          <p:cNvSpPr txBox="1"/>
          <p:nvPr/>
        </p:nvSpPr>
        <p:spPr>
          <a:xfrm>
            <a:off x="9663375" y="2447833"/>
            <a:ext cx="2657112" cy="890115"/>
          </a:xfrm>
          <a:prstGeom prst="rect">
            <a:avLst/>
          </a:prstGeom>
          <a:solidFill>
            <a:schemeClr val="bg1"/>
          </a:solidFill>
          <a:ln>
            <a:solidFill>
              <a:srgbClr val="000000"/>
            </a:solidFill>
          </a:ln>
        </p:spPr>
        <p:txBody>
          <a:bodyPr wrap="square" rtlCol="0">
            <a:spAutoFit/>
          </a:bodyPr>
          <a:lstStyle/>
          <a:p>
            <a:r>
              <a:rPr lang="en-US" sz="2592" dirty="0"/>
              <a:t>Set the </a:t>
            </a:r>
            <a:r>
              <a:rPr lang="en-US" sz="2592" dirty="0" err="1"/>
              <a:t>bool</a:t>
            </a:r>
            <a:r>
              <a:rPr lang="en-US" sz="2592" dirty="0"/>
              <a:t> and batch file name</a:t>
            </a:r>
          </a:p>
        </p:txBody>
      </p:sp>
      <p:cxnSp>
        <p:nvCxnSpPr>
          <p:cNvPr id="13" name="Straight Arrow Connector 12"/>
          <p:cNvCxnSpPr>
            <a:stCxn id="4" idx="1"/>
          </p:cNvCxnSpPr>
          <p:nvPr/>
        </p:nvCxnSpPr>
        <p:spPr>
          <a:xfrm flipH="1" flipV="1">
            <a:off x="7709616" y="2408761"/>
            <a:ext cx="1953759" cy="48413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1"/>
          </p:cNvCxnSpPr>
          <p:nvPr/>
        </p:nvCxnSpPr>
        <p:spPr>
          <a:xfrm flipH="1">
            <a:off x="5462796" y="2892891"/>
            <a:ext cx="4200579" cy="25048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189402" y="5419762"/>
            <a:ext cx="4021995" cy="1289007"/>
          </a:xfrm>
          <a:prstGeom prst="rect">
            <a:avLst/>
          </a:prstGeom>
          <a:solidFill>
            <a:schemeClr val="bg1"/>
          </a:solidFill>
          <a:ln>
            <a:solidFill>
              <a:srgbClr val="000000"/>
            </a:solidFill>
          </a:ln>
        </p:spPr>
        <p:txBody>
          <a:bodyPr wrap="square" rtlCol="0">
            <a:spAutoFit/>
          </a:bodyPr>
          <a:lstStyle/>
          <a:p>
            <a:r>
              <a:rPr lang="en-US" sz="2592" dirty="0" err="1"/>
              <a:t>scenarioName</a:t>
            </a:r>
            <a:r>
              <a:rPr lang="en-US" sz="2592" dirty="0"/>
              <a:t> and </a:t>
            </a:r>
            <a:r>
              <a:rPr lang="en-US" sz="2592" dirty="0" err="1"/>
              <a:t>FileSet</a:t>
            </a:r>
            <a:r>
              <a:rPr lang="en-US" sz="2592" dirty="0"/>
              <a:t> name append (e.g., </a:t>
            </a:r>
            <a:r>
              <a:rPr lang="en-US" sz="2592" dirty="0" err="1"/>
              <a:t>Base_tax</a:t>
            </a:r>
            <a:r>
              <a:rPr lang="en-US" sz="2592" dirty="0"/>
              <a:t>)</a:t>
            </a:r>
          </a:p>
        </p:txBody>
      </p:sp>
      <p:cxnSp>
        <p:nvCxnSpPr>
          <p:cNvPr id="23" name="Straight Arrow Connector 22"/>
          <p:cNvCxnSpPr>
            <a:cxnSpLocks/>
            <a:stCxn id="19" idx="0"/>
          </p:cNvCxnSpPr>
          <p:nvPr/>
        </p:nvCxnSpPr>
        <p:spPr>
          <a:xfrm flipV="1">
            <a:off x="3200400" y="4325257"/>
            <a:ext cx="2634343" cy="10945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cxnSpLocks/>
            <a:stCxn id="19" idx="2"/>
          </p:cNvCxnSpPr>
          <p:nvPr/>
        </p:nvCxnSpPr>
        <p:spPr>
          <a:xfrm>
            <a:off x="3200400" y="6708769"/>
            <a:ext cx="3543620" cy="2840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781618" y="4442435"/>
            <a:ext cx="5665901" cy="1289007"/>
          </a:xfrm>
          <a:prstGeom prst="rect">
            <a:avLst/>
          </a:prstGeom>
          <a:solidFill>
            <a:schemeClr val="bg1"/>
          </a:solidFill>
          <a:ln>
            <a:solidFill>
              <a:srgbClr val="000000"/>
            </a:solidFill>
          </a:ln>
        </p:spPr>
        <p:txBody>
          <a:bodyPr wrap="square" rtlCol="0">
            <a:spAutoFit/>
          </a:bodyPr>
          <a:lstStyle/>
          <a:p>
            <a:r>
              <a:rPr lang="en-US" sz="2592" dirty="0"/>
              <a:t>Files in </a:t>
            </a:r>
            <a:r>
              <a:rPr lang="en-US" sz="2592" dirty="0" err="1"/>
              <a:t>FileSet</a:t>
            </a:r>
            <a:r>
              <a:rPr lang="en-US" sz="2592" dirty="0"/>
              <a:t> will be added to the </a:t>
            </a:r>
            <a:r>
              <a:rPr lang="en-US" sz="2592" dirty="0" err="1"/>
              <a:t>scenarioComponents</a:t>
            </a:r>
            <a:r>
              <a:rPr lang="en-US" sz="2592" dirty="0"/>
              <a:t> in the </a:t>
            </a:r>
            <a:r>
              <a:rPr lang="en-US" sz="2592" dirty="0" err="1"/>
              <a:t>config</a:t>
            </a:r>
            <a:r>
              <a:rPr lang="en-US" sz="2592" dirty="0"/>
              <a:t> file</a:t>
            </a:r>
          </a:p>
        </p:txBody>
      </p:sp>
      <p:cxnSp>
        <p:nvCxnSpPr>
          <p:cNvPr id="12" name="Straight Arrow Connector 11">
            <a:extLst>
              <a:ext uri="{FF2B5EF4-FFF2-40B4-BE49-F238E27FC236}">
                <a16:creationId xmlns:a16="http://schemas.microsoft.com/office/drawing/2014/main" id="{FF3902E8-D56A-F64A-BB30-3F8100A8CA47}"/>
              </a:ext>
            </a:extLst>
          </p:cNvPr>
          <p:cNvCxnSpPr>
            <a:stCxn id="27" idx="1"/>
          </p:cNvCxnSpPr>
          <p:nvPr/>
        </p:nvCxnSpPr>
        <p:spPr>
          <a:xfrm flipH="1" flipV="1">
            <a:off x="7315200" y="3525591"/>
            <a:ext cx="1466418" cy="1561348"/>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04957C-9B0D-B14B-AA4F-6A604B79D97F}"/>
              </a:ext>
            </a:extLst>
          </p:cNvPr>
          <p:cNvCxnSpPr/>
          <p:nvPr/>
        </p:nvCxnSpPr>
        <p:spPr>
          <a:xfrm flipH="1">
            <a:off x="8097139" y="5255091"/>
            <a:ext cx="684479" cy="173770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92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368E-825A-FF43-B3FB-F01FB3D197CF}"/>
              </a:ext>
            </a:extLst>
          </p:cNvPr>
          <p:cNvSpPr>
            <a:spLocks noGrp="1"/>
          </p:cNvSpPr>
          <p:nvPr>
            <p:ph type="sldNum" sz="quarter" idx="12"/>
          </p:nvPr>
        </p:nvSpPr>
        <p:spPr/>
        <p:txBody>
          <a:bodyPr/>
          <a:lstStyle/>
          <a:p>
            <a:fld id="{FE7A4BB3-E848-5A44-82DF-322201952CD8}" type="slidenum">
              <a:rPr lang="en-US" smtClean="0"/>
              <a:pPr/>
              <a:t>56</a:t>
            </a:fld>
            <a:endParaRPr lang="en-US" dirty="0"/>
          </a:p>
        </p:txBody>
      </p:sp>
      <p:sp>
        <p:nvSpPr>
          <p:cNvPr id="3" name="Title 2">
            <a:extLst>
              <a:ext uri="{FF2B5EF4-FFF2-40B4-BE49-F238E27FC236}">
                <a16:creationId xmlns:a16="http://schemas.microsoft.com/office/drawing/2014/main" id="{0CA76365-5BD0-B948-B5BA-EFAC2F20ACE1}"/>
              </a:ext>
            </a:extLst>
          </p:cNvPr>
          <p:cNvSpPr>
            <a:spLocks noGrp="1"/>
          </p:cNvSpPr>
          <p:nvPr>
            <p:ph type="title"/>
          </p:nvPr>
        </p:nvSpPr>
        <p:spPr/>
        <p:txBody>
          <a:bodyPr/>
          <a:lstStyle/>
          <a:p>
            <a:r>
              <a:rPr lang="en-US" dirty="0"/>
              <a:t>Part 3: Changing Input Files</a:t>
            </a:r>
          </a:p>
        </p:txBody>
      </p:sp>
      <p:sp>
        <p:nvSpPr>
          <p:cNvPr id="4" name="Content Placeholder 3">
            <a:extLst>
              <a:ext uri="{FF2B5EF4-FFF2-40B4-BE49-F238E27FC236}">
                <a16:creationId xmlns:a16="http://schemas.microsoft.com/office/drawing/2014/main" id="{9AEC2B32-B28A-E743-81C7-0FA7BB5A8E69}"/>
              </a:ext>
            </a:extLst>
          </p:cNvPr>
          <p:cNvSpPr>
            <a:spLocks noGrp="1"/>
          </p:cNvSpPr>
          <p:nvPr>
            <p:ph sz="quarter" idx="20"/>
          </p:nvPr>
        </p:nvSpPr>
        <p:spPr/>
        <p:txBody>
          <a:bodyPr/>
          <a:lstStyle/>
          <a:p>
            <a:r>
              <a:rPr lang="en-US" dirty="0"/>
              <a:t>The </a:t>
            </a:r>
            <a:r>
              <a:rPr lang="en-US" dirty="0" err="1"/>
              <a:t>gcamdata</a:t>
            </a:r>
            <a:r>
              <a:rPr lang="en-US" dirty="0"/>
              <a:t> system</a:t>
            </a:r>
          </a:p>
          <a:p>
            <a:r>
              <a:rPr lang="en-US" dirty="0"/>
              <a:t>Modifying xml input files</a:t>
            </a:r>
          </a:p>
          <a:p>
            <a:pPr lvl="2"/>
            <a:endParaRPr lang="en-US" dirty="0"/>
          </a:p>
          <a:p>
            <a:endParaRPr lang="en-US" dirty="0"/>
          </a:p>
        </p:txBody>
      </p:sp>
    </p:spTree>
    <p:extLst>
      <p:ext uri="{BB962C8B-B14F-4D97-AF65-F5344CB8AC3E}">
        <p14:creationId xmlns:p14="http://schemas.microsoft.com/office/powerpoint/2010/main" val="283556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37431A-79D0-1446-8D0B-2ECF281A7912}"/>
              </a:ext>
            </a:extLst>
          </p:cNvPr>
          <p:cNvSpPr>
            <a:spLocks noGrp="1"/>
          </p:cNvSpPr>
          <p:nvPr>
            <p:ph type="sldNum" sz="quarter" idx="12"/>
          </p:nvPr>
        </p:nvSpPr>
        <p:spPr/>
        <p:txBody>
          <a:bodyPr/>
          <a:lstStyle/>
          <a:p>
            <a:fld id="{FE7A4BB3-E848-5A44-82DF-322201952CD8}" type="slidenum">
              <a:rPr lang="en-US" smtClean="0"/>
              <a:pPr/>
              <a:t>57</a:t>
            </a:fld>
            <a:endParaRPr lang="en-US" dirty="0"/>
          </a:p>
        </p:txBody>
      </p:sp>
      <p:sp>
        <p:nvSpPr>
          <p:cNvPr id="3" name="Title 2">
            <a:extLst>
              <a:ext uri="{FF2B5EF4-FFF2-40B4-BE49-F238E27FC236}">
                <a16:creationId xmlns:a16="http://schemas.microsoft.com/office/drawing/2014/main" id="{2A5E1143-E550-F846-93AA-7F5E1894D5B5}"/>
              </a:ext>
            </a:extLst>
          </p:cNvPr>
          <p:cNvSpPr>
            <a:spLocks noGrp="1"/>
          </p:cNvSpPr>
          <p:nvPr>
            <p:ph type="title"/>
          </p:nvPr>
        </p:nvSpPr>
        <p:spPr/>
        <p:txBody>
          <a:bodyPr/>
          <a:lstStyle/>
          <a:p>
            <a:r>
              <a:rPr lang="en-US" dirty="0"/>
              <a:t>The </a:t>
            </a:r>
            <a:r>
              <a:rPr lang="en-US" dirty="0" err="1"/>
              <a:t>gcamdata</a:t>
            </a:r>
            <a:r>
              <a:rPr lang="en-US" dirty="0"/>
              <a:t> system</a:t>
            </a:r>
          </a:p>
        </p:txBody>
      </p:sp>
      <p:pic>
        <p:nvPicPr>
          <p:cNvPr id="7" name="Content Placeholder 6">
            <a:extLst>
              <a:ext uri="{FF2B5EF4-FFF2-40B4-BE49-F238E27FC236}">
                <a16:creationId xmlns:a16="http://schemas.microsoft.com/office/drawing/2014/main" id="{18633CB6-7248-584C-AF72-6D32F0CD74CC}"/>
              </a:ext>
            </a:extLst>
          </p:cNvPr>
          <p:cNvPicPr>
            <a:picLocks noGrp="1" noChangeAspect="1"/>
          </p:cNvPicPr>
          <p:nvPr>
            <p:ph sz="quarter" idx="20"/>
          </p:nvPr>
        </p:nvPicPr>
        <p:blipFill>
          <a:blip r:embed="rId2"/>
          <a:stretch>
            <a:fillRect/>
          </a:stretch>
        </p:blipFill>
        <p:spPr>
          <a:xfrm>
            <a:off x="1567961" y="2063749"/>
            <a:ext cx="3654669" cy="5621229"/>
          </a:xfrm>
        </p:spPr>
      </p:pic>
      <p:sp>
        <p:nvSpPr>
          <p:cNvPr id="8" name="Content Placeholder 2">
            <a:extLst>
              <a:ext uri="{FF2B5EF4-FFF2-40B4-BE49-F238E27FC236}">
                <a16:creationId xmlns:a16="http://schemas.microsoft.com/office/drawing/2014/main" id="{5AEC1351-7B1E-6D4C-9CB2-7924BD537D94}"/>
              </a:ext>
            </a:extLst>
          </p:cNvPr>
          <p:cNvSpPr txBox="1">
            <a:spLocks/>
          </p:cNvSpPr>
          <p:nvPr/>
        </p:nvSpPr>
        <p:spPr bwMode="auto">
          <a:xfrm>
            <a:off x="6774108" y="2063749"/>
            <a:ext cx="7399091" cy="5547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30000"/>
              </a:spcBef>
              <a:spcAft>
                <a:spcPct val="0"/>
              </a:spcAft>
              <a:buClr>
                <a:schemeClr val="folHlink"/>
              </a:buClr>
              <a:buBlip>
                <a:blip r:embed="rId3"/>
              </a:buBlip>
              <a:defRPr sz="2400">
                <a:solidFill>
                  <a:schemeClr val="tx1"/>
                </a:solidFill>
                <a:latin typeface="+mn-lt"/>
                <a:ea typeface="ＭＳ Ｐゴシック" pitchFamily="-109" charset="-128"/>
                <a:cs typeface="ＭＳ Ｐゴシック" pitchFamily="33" charset="-128"/>
              </a:defRPr>
            </a:lvl1pPr>
            <a:lvl2pPr marL="742950" indent="-285750" algn="l" rtl="0" eaLnBrk="0" fontAlgn="base" hangingPunct="0">
              <a:lnSpc>
                <a:spcPct val="85000"/>
              </a:lnSpc>
              <a:spcBef>
                <a:spcPct val="30000"/>
              </a:spcBef>
              <a:spcAft>
                <a:spcPct val="0"/>
              </a:spcAft>
              <a:buClr>
                <a:schemeClr val="tx2"/>
              </a:buClr>
              <a:buSzPct val="80000"/>
              <a:buBlip>
                <a:blip r:embed="rId4"/>
              </a:buBlip>
              <a:defRPr sz="2000">
                <a:solidFill>
                  <a:schemeClr val="tx1"/>
                </a:solidFill>
                <a:latin typeface="+mn-lt"/>
                <a:ea typeface="ＭＳ Ｐゴシック" pitchFamily="-109" charset="-128"/>
              </a:defRPr>
            </a:lvl2pPr>
            <a:lvl3pPr marL="1143000" indent="-228600" algn="l" rtl="0" eaLnBrk="0" fontAlgn="base" hangingPunct="0">
              <a:lnSpc>
                <a:spcPct val="85000"/>
              </a:lnSpc>
              <a:spcBef>
                <a:spcPct val="30000"/>
              </a:spcBef>
              <a:spcAft>
                <a:spcPct val="0"/>
              </a:spcAft>
              <a:buClr>
                <a:srgbClr val="737373"/>
              </a:buClr>
              <a:buSzPct val="60000"/>
              <a:buBlip>
                <a:blip r:embed="rId5"/>
              </a:buBlip>
              <a:defRPr sz="2000">
                <a:solidFill>
                  <a:schemeClr val="tx1"/>
                </a:solidFill>
                <a:latin typeface="+mn-lt"/>
                <a:ea typeface="ＭＳ Ｐゴシック" pitchFamily="-109" charset="-128"/>
              </a:defRPr>
            </a:lvl3pPr>
            <a:lvl4pPr marL="1600200" indent="-228600" algn="l" rtl="0" eaLnBrk="0" fontAlgn="base" hangingPunct="0">
              <a:lnSpc>
                <a:spcPct val="85000"/>
              </a:lnSpc>
              <a:spcBef>
                <a:spcPct val="30000"/>
              </a:spcBef>
              <a:spcAft>
                <a:spcPct val="0"/>
              </a:spcAft>
              <a:buBlip>
                <a:blip r:embed="rId6"/>
              </a:buBlip>
              <a:defRPr sz="16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Blip>
                <a:blip r:embed="rId3"/>
              </a:buBlip>
              <a:defRPr sz="1400">
                <a:solidFill>
                  <a:schemeClr val="tx1"/>
                </a:solidFill>
                <a:latin typeface="+mn-lt"/>
                <a:ea typeface="ＭＳ Ｐゴシック" pitchFamily="-109" charset="-128"/>
              </a:defRPr>
            </a:lvl5pPr>
            <a:lvl6pPr marL="2514600" indent="-228600" algn="l" rtl="0" eaLnBrk="1" fontAlgn="base" hangingPunct="1">
              <a:spcBef>
                <a:spcPct val="20000"/>
              </a:spcBef>
              <a:spcAft>
                <a:spcPct val="0"/>
              </a:spcAft>
              <a:buBlip>
                <a:blip r:embed="rId6"/>
              </a:buBlip>
              <a:defRPr sz="1400">
                <a:solidFill>
                  <a:schemeClr val="tx1"/>
                </a:solidFill>
                <a:latin typeface="+mn-lt"/>
              </a:defRPr>
            </a:lvl6pPr>
            <a:lvl7pPr marL="2971800" indent="-228600" algn="l" rtl="0" eaLnBrk="1" fontAlgn="base" hangingPunct="1">
              <a:spcBef>
                <a:spcPct val="20000"/>
              </a:spcBef>
              <a:spcAft>
                <a:spcPct val="0"/>
              </a:spcAft>
              <a:buBlip>
                <a:blip r:embed="rId6"/>
              </a:buBlip>
              <a:defRPr sz="1400">
                <a:solidFill>
                  <a:schemeClr val="tx1"/>
                </a:solidFill>
                <a:latin typeface="+mn-lt"/>
              </a:defRPr>
            </a:lvl7pPr>
            <a:lvl8pPr marL="3429000" indent="-228600" algn="l" rtl="0" eaLnBrk="1" fontAlgn="base" hangingPunct="1">
              <a:spcBef>
                <a:spcPct val="20000"/>
              </a:spcBef>
              <a:spcAft>
                <a:spcPct val="0"/>
              </a:spcAft>
              <a:buBlip>
                <a:blip r:embed="rId6"/>
              </a:buBlip>
              <a:defRPr sz="1400">
                <a:solidFill>
                  <a:schemeClr val="tx1"/>
                </a:solidFill>
                <a:latin typeface="+mn-lt"/>
              </a:defRPr>
            </a:lvl8pPr>
            <a:lvl9pPr marL="3886200" indent="-228600" algn="l" rtl="0" eaLnBrk="1" fontAlgn="base" hangingPunct="1">
              <a:spcBef>
                <a:spcPct val="20000"/>
              </a:spcBef>
              <a:spcAft>
                <a:spcPct val="0"/>
              </a:spcAft>
              <a:buBlip>
                <a:blip r:embed="rId6"/>
              </a:buBlip>
              <a:defRPr sz="1400">
                <a:solidFill>
                  <a:schemeClr val="tx1"/>
                </a:solidFill>
                <a:latin typeface="+mn-lt"/>
              </a:defRPr>
            </a:lvl9pPr>
          </a:lstStyle>
          <a:p>
            <a:r>
              <a:rPr lang="en-US" sz="2880" dirty="0">
                <a:latin typeface="Arial" charset="0"/>
                <a:ea typeface="ＭＳ Ｐゴシック" charset="0"/>
                <a:cs typeface="ＭＳ Ｐゴシック" charset="0"/>
              </a:rPr>
              <a:t>Folder structure</a:t>
            </a:r>
          </a:p>
          <a:p>
            <a:pPr lvl="1"/>
            <a:r>
              <a:rPr lang="en-US" sz="2400" dirty="0">
                <a:latin typeface="Arial" charset="0"/>
                <a:ea typeface="ＭＳ Ｐゴシック" charset="0"/>
              </a:rPr>
              <a:t>xml: GCAM input files (in xml format)</a:t>
            </a:r>
          </a:p>
          <a:p>
            <a:pPr lvl="1"/>
            <a:r>
              <a:rPr lang="en-US" sz="2400" dirty="0">
                <a:latin typeface="Arial" charset="0"/>
                <a:ea typeface="ＭＳ Ｐゴシック" charset="0"/>
              </a:rPr>
              <a:t>outputs: csv files generated by the data system</a:t>
            </a:r>
          </a:p>
          <a:p>
            <a:pPr lvl="1"/>
            <a:r>
              <a:rPr lang="en-US" sz="2400" dirty="0">
                <a:latin typeface="Arial" charset="0"/>
                <a:ea typeface="ＭＳ Ｐゴシック" charset="0"/>
              </a:rPr>
              <a:t>R: code files used to generate GCAM input files</a:t>
            </a:r>
          </a:p>
          <a:p>
            <a:pPr lvl="2"/>
            <a:r>
              <a:rPr lang="en-US" sz="2400" dirty="0">
                <a:latin typeface="Arial" charset="0"/>
                <a:ea typeface="ＭＳ Ｐゴシック" charset="0"/>
              </a:rPr>
              <a:t>zchunk_L1*, zchunk_LA1*, zchunk_LB1*: convert raw data to GCAM regions, sectors, technologies</a:t>
            </a:r>
          </a:p>
          <a:p>
            <a:pPr lvl="2"/>
            <a:r>
              <a:rPr lang="en-US" sz="2400" dirty="0">
                <a:latin typeface="Arial" charset="0"/>
                <a:ea typeface="ＭＳ Ｐゴシック" charset="0"/>
              </a:rPr>
              <a:t>zchunk_L2*: generate all data needed for GCAM</a:t>
            </a:r>
          </a:p>
          <a:p>
            <a:pPr lvl="2"/>
            <a:r>
              <a:rPr lang="en-US" sz="2400" dirty="0" err="1">
                <a:latin typeface="Arial" charset="0"/>
                <a:ea typeface="ＭＳ Ｐゴシック" charset="0"/>
              </a:rPr>
              <a:t>zchunk_batch</a:t>
            </a:r>
            <a:r>
              <a:rPr lang="en-US" sz="2400" dirty="0">
                <a:latin typeface="Arial" charset="0"/>
                <a:ea typeface="ＭＳ Ｐゴシック" charset="0"/>
              </a:rPr>
              <a:t>*: generate xml input files</a:t>
            </a:r>
          </a:p>
          <a:p>
            <a:pPr lvl="1"/>
            <a:r>
              <a:rPr lang="en-US" sz="2400" dirty="0" err="1">
                <a:latin typeface="Arial" charset="0"/>
                <a:ea typeface="ＭＳ Ｐゴシック" charset="0"/>
              </a:rPr>
              <a:t>inst</a:t>
            </a:r>
            <a:r>
              <a:rPr lang="en-US" sz="2400" dirty="0">
                <a:latin typeface="Arial" charset="0"/>
                <a:ea typeface="ＭＳ Ｐゴシック" charset="0"/>
              </a:rPr>
              <a:t>: external data used as inputs into the R code </a:t>
            </a:r>
          </a:p>
          <a:p>
            <a:pPr lvl="1"/>
            <a:r>
              <a:rPr lang="en-US" sz="2400" dirty="0">
                <a:latin typeface="Arial" charset="0"/>
                <a:ea typeface="ＭＳ Ｐゴシック" charset="0"/>
              </a:rPr>
              <a:t>data-raw: generates package related data</a:t>
            </a:r>
          </a:p>
        </p:txBody>
      </p:sp>
    </p:spTree>
    <p:extLst>
      <p:ext uri="{BB962C8B-B14F-4D97-AF65-F5344CB8AC3E}">
        <p14:creationId xmlns:p14="http://schemas.microsoft.com/office/powerpoint/2010/main" val="252887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368E-825A-FF43-B3FB-F01FB3D197CF}"/>
              </a:ext>
            </a:extLst>
          </p:cNvPr>
          <p:cNvSpPr>
            <a:spLocks noGrp="1"/>
          </p:cNvSpPr>
          <p:nvPr>
            <p:ph type="sldNum" sz="quarter" idx="12"/>
          </p:nvPr>
        </p:nvSpPr>
        <p:spPr/>
        <p:txBody>
          <a:bodyPr/>
          <a:lstStyle/>
          <a:p>
            <a:fld id="{FE7A4BB3-E848-5A44-82DF-322201952CD8}" type="slidenum">
              <a:rPr lang="en-US" smtClean="0"/>
              <a:pPr/>
              <a:t>58</a:t>
            </a:fld>
            <a:endParaRPr lang="en-US" dirty="0"/>
          </a:p>
        </p:txBody>
      </p:sp>
      <p:sp>
        <p:nvSpPr>
          <p:cNvPr id="3" name="Title 2">
            <a:extLst>
              <a:ext uri="{FF2B5EF4-FFF2-40B4-BE49-F238E27FC236}">
                <a16:creationId xmlns:a16="http://schemas.microsoft.com/office/drawing/2014/main" id="{0CA76365-5BD0-B948-B5BA-EFAC2F20ACE1}"/>
              </a:ext>
            </a:extLst>
          </p:cNvPr>
          <p:cNvSpPr>
            <a:spLocks noGrp="1"/>
          </p:cNvSpPr>
          <p:nvPr>
            <p:ph type="title"/>
          </p:nvPr>
        </p:nvSpPr>
        <p:spPr/>
        <p:txBody>
          <a:bodyPr/>
          <a:lstStyle/>
          <a:p>
            <a:r>
              <a:rPr lang="en-US" dirty="0"/>
              <a:t>Modifying the xml input files</a:t>
            </a:r>
          </a:p>
        </p:txBody>
      </p:sp>
      <p:sp>
        <p:nvSpPr>
          <p:cNvPr id="4" name="Content Placeholder 3">
            <a:extLst>
              <a:ext uri="{FF2B5EF4-FFF2-40B4-BE49-F238E27FC236}">
                <a16:creationId xmlns:a16="http://schemas.microsoft.com/office/drawing/2014/main" id="{9AEC2B32-B28A-E743-81C7-0FA7BB5A8E69}"/>
              </a:ext>
            </a:extLst>
          </p:cNvPr>
          <p:cNvSpPr>
            <a:spLocks noGrp="1"/>
          </p:cNvSpPr>
          <p:nvPr>
            <p:ph sz="quarter" idx="20"/>
          </p:nvPr>
        </p:nvSpPr>
        <p:spPr/>
        <p:txBody>
          <a:bodyPr/>
          <a:lstStyle/>
          <a:p>
            <a:r>
              <a:rPr lang="en-US" dirty="0"/>
              <a:t>The best approach for modifying GCAM depends on what you are changing, what your intention is, and whether you want your modification to be put into the GCAM master version</a:t>
            </a:r>
          </a:p>
          <a:p>
            <a:pPr lvl="1"/>
            <a:r>
              <a:rPr lang="en-US" dirty="0"/>
              <a:t>Possible things to change:</a:t>
            </a:r>
          </a:p>
          <a:p>
            <a:pPr lvl="2"/>
            <a:r>
              <a:rPr lang="en-US" dirty="0"/>
              <a:t>Parameter that is either specified in `input/</a:t>
            </a:r>
            <a:r>
              <a:rPr lang="en-US" dirty="0" err="1"/>
              <a:t>gcamdata</a:t>
            </a:r>
            <a:r>
              <a:rPr lang="en-US" dirty="0"/>
              <a:t>/</a:t>
            </a:r>
            <a:r>
              <a:rPr lang="en-US" dirty="0" err="1"/>
              <a:t>inst</a:t>
            </a:r>
            <a:r>
              <a:rPr lang="en-US" dirty="0"/>
              <a:t>/</a:t>
            </a:r>
            <a:r>
              <a:rPr lang="en-US" dirty="0" err="1"/>
              <a:t>extdata</a:t>
            </a:r>
            <a:r>
              <a:rPr lang="en-US" dirty="0"/>
              <a:t>` or the `</a:t>
            </a:r>
            <a:r>
              <a:rPr lang="en-US" dirty="0" err="1"/>
              <a:t>constants.R</a:t>
            </a:r>
            <a:r>
              <a:rPr lang="en-US" dirty="0"/>
              <a:t>` file in the </a:t>
            </a:r>
            <a:r>
              <a:rPr lang="en-US" dirty="0" err="1"/>
              <a:t>gcamdata</a:t>
            </a:r>
            <a:r>
              <a:rPr lang="en-US" dirty="0"/>
              <a:t> package.</a:t>
            </a:r>
          </a:p>
          <a:p>
            <a:pPr lvl="2"/>
            <a:r>
              <a:rPr lang="en-US" dirty="0"/>
              <a:t>Parameter or file that is derived in the </a:t>
            </a:r>
            <a:r>
              <a:rPr lang="en-US" dirty="0" err="1"/>
              <a:t>gcamdata</a:t>
            </a:r>
            <a:r>
              <a:rPr lang="en-US" dirty="0"/>
              <a:t> package</a:t>
            </a:r>
          </a:p>
          <a:p>
            <a:pPr lvl="2"/>
            <a:r>
              <a:rPr lang="en-US" dirty="0"/>
              <a:t>Structure of a region or sector</a:t>
            </a:r>
          </a:p>
          <a:p>
            <a:pPr lvl="1"/>
            <a:r>
              <a:rPr lang="en-US" dirty="0"/>
              <a:t>Possible intentions:</a:t>
            </a:r>
          </a:p>
          <a:p>
            <a:pPr lvl="2"/>
            <a:r>
              <a:rPr lang="en-US" dirty="0"/>
              <a:t>Quick understanding</a:t>
            </a:r>
          </a:p>
          <a:p>
            <a:pPr lvl="2"/>
            <a:r>
              <a:rPr lang="en-US" dirty="0"/>
              <a:t>Project or paper</a:t>
            </a:r>
          </a:p>
          <a:p>
            <a:pPr lvl="2"/>
            <a:endParaRPr lang="en-US" dirty="0"/>
          </a:p>
          <a:p>
            <a:endParaRPr lang="en-US" dirty="0"/>
          </a:p>
        </p:txBody>
      </p:sp>
    </p:spTree>
    <p:extLst>
      <p:ext uri="{BB962C8B-B14F-4D97-AF65-F5344CB8AC3E}">
        <p14:creationId xmlns:p14="http://schemas.microsoft.com/office/powerpoint/2010/main" val="243447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74414A-A52D-1145-8AA7-CCD5933CCE43}"/>
              </a:ext>
            </a:extLst>
          </p:cNvPr>
          <p:cNvSpPr>
            <a:spLocks noGrp="1"/>
          </p:cNvSpPr>
          <p:nvPr>
            <p:ph type="sldNum" sz="quarter" idx="12"/>
          </p:nvPr>
        </p:nvSpPr>
        <p:spPr/>
        <p:txBody>
          <a:bodyPr/>
          <a:lstStyle/>
          <a:p>
            <a:fld id="{FE7A4BB3-E848-5A44-82DF-322201952CD8}" type="slidenum">
              <a:rPr lang="en-US" smtClean="0"/>
              <a:pPr/>
              <a:t>59</a:t>
            </a:fld>
            <a:endParaRPr lang="en-US" dirty="0"/>
          </a:p>
        </p:txBody>
      </p:sp>
      <p:sp>
        <p:nvSpPr>
          <p:cNvPr id="3" name="Title 2">
            <a:extLst>
              <a:ext uri="{FF2B5EF4-FFF2-40B4-BE49-F238E27FC236}">
                <a16:creationId xmlns:a16="http://schemas.microsoft.com/office/drawing/2014/main" id="{01AC3810-74EC-FA4D-8073-D3DF40A618D4}"/>
              </a:ext>
            </a:extLst>
          </p:cNvPr>
          <p:cNvSpPr>
            <a:spLocks noGrp="1"/>
          </p:cNvSpPr>
          <p:nvPr>
            <p:ph type="title"/>
          </p:nvPr>
        </p:nvSpPr>
        <p:spPr/>
        <p:txBody>
          <a:bodyPr/>
          <a:lstStyle/>
          <a:p>
            <a:r>
              <a:rPr lang="en-US" dirty="0"/>
              <a:t>Changing a parameter that is either specified in `input/</a:t>
            </a:r>
            <a:r>
              <a:rPr lang="en-US" dirty="0" err="1"/>
              <a:t>gcamdata</a:t>
            </a:r>
            <a:r>
              <a:rPr lang="en-US" dirty="0"/>
              <a:t>/</a:t>
            </a:r>
            <a:r>
              <a:rPr lang="en-US" dirty="0" err="1"/>
              <a:t>inst</a:t>
            </a:r>
            <a:r>
              <a:rPr lang="en-US" dirty="0"/>
              <a:t>/</a:t>
            </a:r>
            <a:r>
              <a:rPr lang="en-US" dirty="0" err="1"/>
              <a:t>extdata</a:t>
            </a:r>
            <a:r>
              <a:rPr lang="en-US" dirty="0"/>
              <a:t>` or the `</a:t>
            </a:r>
            <a:r>
              <a:rPr lang="en-US" dirty="0" err="1"/>
              <a:t>constants.R</a:t>
            </a:r>
            <a:r>
              <a:rPr lang="en-US" dirty="0"/>
              <a:t>` file in the </a:t>
            </a:r>
            <a:r>
              <a:rPr lang="en-US" dirty="0" err="1"/>
              <a:t>gcamdata</a:t>
            </a:r>
            <a:r>
              <a:rPr lang="en-US" dirty="0"/>
              <a:t> package</a:t>
            </a:r>
          </a:p>
        </p:txBody>
      </p:sp>
      <p:sp>
        <p:nvSpPr>
          <p:cNvPr id="4" name="Content Placeholder 3">
            <a:extLst>
              <a:ext uri="{FF2B5EF4-FFF2-40B4-BE49-F238E27FC236}">
                <a16:creationId xmlns:a16="http://schemas.microsoft.com/office/drawing/2014/main" id="{7016DA37-24EF-F04F-8456-E3DB12B8C60E}"/>
              </a:ext>
            </a:extLst>
          </p:cNvPr>
          <p:cNvSpPr>
            <a:spLocks noGrp="1"/>
          </p:cNvSpPr>
          <p:nvPr>
            <p:ph sz="quarter" idx="20"/>
          </p:nvPr>
        </p:nvSpPr>
        <p:spPr/>
        <p:txBody>
          <a:bodyPr/>
          <a:lstStyle/>
          <a:p>
            <a:r>
              <a:rPr lang="en-US" dirty="0"/>
              <a:t>If your goal is to simply understand the implications of that parameter, then just change it, rebuild the data, and run with the updated parameter. </a:t>
            </a:r>
          </a:p>
          <a:p>
            <a:pPr lvl="1"/>
            <a:r>
              <a:rPr lang="en-US" dirty="0"/>
              <a:t>Note 1: Make sure you first run the standard version so you have something to compare to</a:t>
            </a:r>
          </a:p>
          <a:p>
            <a:pPr lvl="1"/>
            <a:r>
              <a:rPr lang="en-US" dirty="0"/>
              <a:t>Note 2: Make sure you revert the change when you are done so it doesn’t make its way into other simulations</a:t>
            </a:r>
          </a:p>
          <a:p>
            <a:pPr lvl="1"/>
            <a:r>
              <a:rPr lang="en-US" dirty="0"/>
              <a:t>Version control and/or `</a:t>
            </a:r>
            <a:r>
              <a:rPr lang="en-US" dirty="0" err="1"/>
              <a:t>driver_drake</a:t>
            </a:r>
            <a:r>
              <a:rPr lang="en-US" dirty="0"/>
              <a:t>` can help keeping track and easily getting back original assumptions / XML files.</a:t>
            </a:r>
          </a:p>
          <a:p>
            <a:r>
              <a:rPr lang="en-US" dirty="0"/>
              <a:t>If your goal is to update the GCAM master version, then follow the steps above.</a:t>
            </a:r>
          </a:p>
        </p:txBody>
      </p:sp>
    </p:spTree>
    <p:extLst>
      <p:ext uri="{BB962C8B-B14F-4D97-AF65-F5344CB8AC3E}">
        <p14:creationId xmlns:p14="http://schemas.microsoft.com/office/powerpoint/2010/main" val="23329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5A91DD-7099-6148-9FE5-EA367E0FAD2D}"/>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D357FDA0-C28B-8346-A95B-9FD87EBE6058}"/>
              </a:ext>
            </a:extLst>
          </p:cNvPr>
          <p:cNvSpPr>
            <a:spLocks noGrp="1"/>
          </p:cNvSpPr>
          <p:nvPr>
            <p:ph type="title"/>
          </p:nvPr>
        </p:nvSpPr>
        <p:spPr/>
        <p:txBody>
          <a:bodyPr/>
          <a:lstStyle/>
          <a:p>
            <a:r>
              <a:rPr lang="en-US" dirty="0"/>
              <a:t>The GCAM repository</a:t>
            </a:r>
          </a:p>
        </p:txBody>
      </p:sp>
      <p:sp>
        <p:nvSpPr>
          <p:cNvPr id="4" name="Content Placeholder 3">
            <a:extLst>
              <a:ext uri="{FF2B5EF4-FFF2-40B4-BE49-F238E27FC236}">
                <a16:creationId xmlns:a16="http://schemas.microsoft.com/office/drawing/2014/main" id="{93BFB148-F1C9-2449-896E-9860ECD5BBE5}"/>
              </a:ext>
            </a:extLst>
          </p:cNvPr>
          <p:cNvSpPr>
            <a:spLocks noGrp="1"/>
          </p:cNvSpPr>
          <p:nvPr>
            <p:ph sz="quarter" idx="20"/>
          </p:nvPr>
        </p:nvSpPr>
        <p:spPr>
          <a:xfrm>
            <a:off x="1371600" y="2057399"/>
            <a:ext cx="5943600" cy="5486401"/>
          </a:xfrm>
        </p:spPr>
        <p:txBody>
          <a:bodyPr/>
          <a:lstStyle/>
          <a:p>
            <a:r>
              <a:rPr lang="en-US" dirty="0"/>
              <a:t>If you have cloned the full GCAM repository, you will see four key folders:</a:t>
            </a:r>
          </a:p>
          <a:p>
            <a:pPr lvl="1"/>
            <a:r>
              <a:rPr lang="en-US" dirty="0" err="1"/>
              <a:t>cvs</a:t>
            </a:r>
            <a:endParaRPr lang="en-US" dirty="0"/>
          </a:p>
          <a:p>
            <a:pPr lvl="1"/>
            <a:endParaRPr lang="en-US" dirty="0"/>
          </a:p>
          <a:p>
            <a:pPr lvl="1"/>
            <a:r>
              <a:rPr lang="en-US" dirty="0"/>
              <a:t>exe</a:t>
            </a:r>
          </a:p>
          <a:p>
            <a:pPr lvl="1"/>
            <a:endParaRPr lang="en-US" dirty="0"/>
          </a:p>
          <a:p>
            <a:pPr lvl="1"/>
            <a:r>
              <a:rPr lang="en-US" dirty="0"/>
              <a:t>input</a:t>
            </a:r>
          </a:p>
          <a:p>
            <a:pPr lvl="1"/>
            <a:endParaRPr lang="en-US" dirty="0"/>
          </a:p>
          <a:p>
            <a:pPr lvl="1"/>
            <a:r>
              <a:rPr lang="en-US" dirty="0"/>
              <a:t>output</a:t>
            </a:r>
          </a:p>
        </p:txBody>
      </p:sp>
      <p:sp>
        <p:nvSpPr>
          <p:cNvPr id="7" name="Rounded Rectangle 6">
            <a:extLst>
              <a:ext uri="{FF2B5EF4-FFF2-40B4-BE49-F238E27FC236}">
                <a16:creationId xmlns:a16="http://schemas.microsoft.com/office/drawing/2014/main" id="{9C43B478-A430-6648-B9A5-4D6076A059A1}"/>
              </a:ext>
            </a:extLst>
          </p:cNvPr>
          <p:cNvSpPr/>
          <p:nvPr/>
        </p:nvSpPr>
        <p:spPr>
          <a:xfrm>
            <a:off x="8152292" y="2876790"/>
            <a:ext cx="4649307" cy="1014723"/>
          </a:xfrm>
          <a:prstGeom prst="round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Model code, project files</a:t>
            </a:r>
          </a:p>
        </p:txBody>
      </p:sp>
      <p:sp>
        <p:nvSpPr>
          <p:cNvPr id="8" name="Rounded Rectangle 7">
            <a:extLst>
              <a:ext uri="{FF2B5EF4-FFF2-40B4-BE49-F238E27FC236}">
                <a16:creationId xmlns:a16="http://schemas.microsoft.com/office/drawing/2014/main" id="{A88FBC06-C9A8-B849-8D69-6FE8D81E55BB}"/>
              </a:ext>
            </a:extLst>
          </p:cNvPr>
          <p:cNvSpPr/>
          <p:nvPr/>
        </p:nvSpPr>
        <p:spPr>
          <a:xfrm>
            <a:off x="8152291" y="3968943"/>
            <a:ext cx="4649307" cy="1014723"/>
          </a:xfrm>
          <a:prstGeom prst="round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Executable and configuration</a:t>
            </a:r>
          </a:p>
        </p:txBody>
      </p:sp>
      <p:sp>
        <p:nvSpPr>
          <p:cNvPr id="9" name="Rounded Rectangle 8">
            <a:extLst>
              <a:ext uri="{FF2B5EF4-FFF2-40B4-BE49-F238E27FC236}">
                <a16:creationId xmlns:a16="http://schemas.microsoft.com/office/drawing/2014/main" id="{79B88BB5-2975-5F4F-9C7F-7769DB5578B3}"/>
              </a:ext>
            </a:extLst>
          </p:cNvPr>
          <p:cNvSpPr/>
          <p:nvPr/>
        </p:nvSpPr>
        <p:spPr>
          <a:xfrm>
            <a:off x="8152290" y="5061096"/>
            <a:ext cx="4649307" cy="1014723"/>
          </a:xfrm>
          <a:prstGeom prst="round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Input files, including the data system</a:t>
            </a:r>
          </a:p>
        </p:txBody>
      </p:sp>
      <p:sp>
        <p:nvSpPr>
          <p:cNvPr id="10" name="Rounded Rectangle 9">
            <a:extLst>
              <a:ext uri="{FF2B5EF4-FFF2-40B4-BE49-F238E27FC236}">
                <a16:creationId xmlns:a16="http://schemas.microsoft.com/office/drawing/2014/main" id="{783462A4-FC91-394C-904B-A1C51E0A0525}"/>
              </a:ext>
            </a:extLst>
          </p:cNvPr>
          <p:cNvSpPr/>
          <p:nvPr/>
        </p:nvSpPr>
        <p:spPr>
          <a:xfrm>
            <a:off x="8152290" y="6153251"/>
            <a:ext cx="4649307" cy="1014723"/>
          </a:xfrm>
          <a:prstGeom prst="round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Model outputs, queries, diagnostic package</a:t>
            </a:r>
          </a:p>
        </p:txBody>
      </p:sp>
      <p:cxnSp>
        <p:nvCxnSpPr>
          <p:cNvPr id="12" name="Straight Connector 11">
            <a:extLst>
              <a:ext uri="{FF2B5EF4-FFF2-40B4-BE49-F238E27FC236}">
                <a16:creationId xmlns:a16="http://schemas.microsoft.com/office/drawing/2014/main" id="{3C2745DC-C3D3-F647-ADFB-931590D3D412}"/>
              </a:ext>
            </a:extLst>
          </p:cNvPr>
          <p:cNvCxnSpPr>
            <a:cxnSpLocks/>
          </p:cNvCxnSpPr>
          <p:nvPr/>
        </p:nvCxnSpPr>
        <p:spPr>
          <a:xfrm flipV="1">
            <a:off x="3200400" y="3384151"/>
            <a:ext cx="4795284" cy="16712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F5C934-ED4E-3D41-9982-7132A591BBDB}"/>
              </a:ext>
            </a:extLst>
          </p:cNvPr>
          <p:cNvCxnSpPr>
            <a:cxnSpLocks/>
          </p:cNvCxnSpPr>
          <p:nvPr/>
        </p:nvCxnSpPr>
        <p:spPr>
          <a:xfrm>
            <a:off x="3200400" y="4317525"/>
            <a:ext cx="4795284" cy="1026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E35D87-A0DC-9E46-A65E-4D5DB50250E7}"/>
              </a:ext>
            </a:extLst>
          </p:cNvPr>
          <p:cNvCxnSpPr>
            <a:cxnSpLocks/>
          </p:cNvCxnSpPr>
          <p:nvPr/>
        </p:nvCxnSpPr>
        <p:spPr>
          <a:xfrm>
            <a:off x="3200400" y="5062751"/>
            <a:ext cx="4795284" cy="46421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D5FADB-17CC-C849-A285-3B67017F73B0}"/>
              </a:ext>
            </a:extLst>
          </p:cNvPr>
          <p:cNvCxnSpPr>
            <a:cxnSpLocks/>
            <a:endCxn id="10" idx="1"/>
          </p:cNvCxnSpPr>
          <p:nvPr/>
        </p:nvCxnSpPr>
        <p:spPr>
          <a:xfrm>
            <a:off x="3200400" y="5938305"/>
            <a:ext cx="4951890" cy="72230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5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F2AB1E-E406-EF4D-917D-042EC5BECCD6}"/>
              </a:ext>
            </a:extLst>
          </p:cNvPr>
          <p:cNvSpPr>
            <a:spLocks noGrp="1"/>
          </p:cNvSpPr>
          <p:nvPr>
            <p:ph type="sldNum" sz="quarter" idx="12"/>
          </p:nvPr>
        </p:nvSpPr>
        <p:spPr/>
        <p:txBody>
          <a:bodyPr/>
          <a:lstStyle/>
          <a:p>
            <a:fld id="{FE7A4BB3-E848-5A44-82DF-322201952CD8}" type="slidenum">
              <a:rPr lang="en-US" smtClean="0"/>
              <a:pPr/>
              <a:t>60</a:t>
            </a:fld>
            <a:endParaRPr lang="en-US" dirty="0"/>
          </a:p>
        </p:txBody>
      </p:sp>
      <p:sp>
        <p:nvSpPr>
          <p:cNvPr id="3" name="Title 2">
            <a:extLst>
              <a:ext uri="{FF2B5EF4-FFF2-40B4-BE49-F238E27FC236}">
                <a16:creationId xmlns:a16="http://schemas.microsoft.com/office/drawing/2014/main" id="{83029757-6AD4-8542-BDB5-6D8110FFB108}"/>
              </a:ext>
            </a:extLst>
          </p:cNvPr>
          <p:cNvSpPr>
            <a:spLocks noGrp="1"/>
          </p:cNvSpPr>
          <p:nvPr>
            <p:ph type="title"/>
          </p:nvPr>
        </p:nvSpPr>
        <p:spPr/>
        <p:txBody>
          <a:bodyPr/>
          <a:lstStyle/>
          <a:p>
            <a:r>
              <a:rPr lang="en-US" dirty="0"/>
              <a:t>Changing a parameter that is either specified in `input/</a:t>
            </a:r>
            <a:r>
              <a:rPr lang="en-US" dirty="0" err="1"/>
              <a:t>gcamdata</a:t>
            </a:r>
            <a:r>
              <a:rPr lang="en-US" dirty="0"/>
              <a:t>/</a:t>
            </a:r>
            <a:r>
              <a:rPr lang="en-US" dirty="0" err="1"/>
              <a:t>inst</a:t>
            </a:r>
            <a:r>
              <a:rPr lang="en-US" dirty="0"/>
              <a:t>/</a:t>
            </a:r>
            <a:r>
              <a:rPr lang="en-US" dirty="0" err="1"/>
              <a:t>extdata</a:t>
            </a:r>
            <a:r>
              <a:rPr lang="en-US" dirty="0"/>
              <a:t>` or the `</a:t>
            </a:r>
            <a:r>
              <a:rPr lang="en-US" dirty="0" err="1"/>
              <a:t>constants.R</a:t>
            </a:r>
            <a:r>
              <a:rPr lang="en-US" dirty="0"/>
              <a:t>` file in the </a:t>
            </a:r>
            <a:r>
              <a:rPr lang="en-US" dirty="0" err="1"/>
              <a:t>gcamdata</a:t>
            </a:r>
            <a:r>
              <a:rPr lang="en-US" dirty="0"/>
              <a:t> package</a:t>
            </a:r>
          </a:p>
        </p:txBody>
      </p:sp>
      <p:sp>
        <p:nvSpPr>
          <p:cNvPr id="4" name="Content Placeholder 3">
            <a:extLst>
              <a:ext uri="{FF2B5EF4-FFF2-40B4-BE49-F238E27FC236}">
                <a16:creationId xmlns:a16="http://schemas.microsoft.com/office/drawing/2014/main" id="{CB781C40-9122-E647-9901-F920892E9EDE}"/>
              </a:ext>
            </a:extLst>
          </p:cNvPr>
          <p:cNvSpPr>
            <a:spLocks noGrp="1"/>
          </p:cNvSpPr>
          <p:nvPr>
            <p:ph sz="quarter" idx="20"/>
          </p:nvPr>
        </p:nvSpPr>
        <p:spPr>
          <a:xfrm>
            <a:off x="1371600" y="2057399"/>
            <a:ext cx="12801600" cy="5345724"/>
          </a:xfrm>
        </p:spPr>
        <p:txBody>
          <a:bodyPr/>
          <a:lstStyle/>
          <a:p>
            <a:r>
              <a:rPr lang="en-US" dirty="0"/>
              <a:t>Your question: what are the implications of more rapidly decreasing solar PV costs?</a:t>
            </a:r>
          </a:p>
          <a:p>
            <a:pPr lvl="1"/>
            <a:r>
              <a:rPr lang="en-US" dirty="0"/>
              <a:t>Default cost of PV w/ storage in 2100: $985/kW</a:t>
            </a:r>
          </a:p>
          <a:p>
            <a:pPr lvl="1"/>
            <a:r>
              <a:rPr lang="en-US" dirty="0"/>
              <a:t>Advanced cost PV w/ storage in 2100: $787/kW</a:t>
            </a:r>
          </a:p>
          <a:p>
            <a:pPr lvl="1"/>
            <a:r>
              <a:rPr lang="en-US" dirty="0"/>
              <a:t>Your desired cost: $650/kW</a:t>
            </a:r>
          </a:p>
        </p:txBody>
      </p:sp>
      <p:sp>
        <p:nvSpPr>
          <p:cNvPr id="7" name="TextBox 6">
            <a:extLst>
              <a:ext uri="{FF2B5EF4-FFF2-40B4-BE49-F238E27FC236}">
                <a16:creationId xmlns:a16="http://schemas.microsoft.com/office/drawing/2014/main" id="{4A5DFD7C-D82B-DC4A-9D92-D4A63B70E5D6}"/>
              </a:ext>
            </a:extLst>
          </p:cNvPr>
          <p:cNvSpPr txBox="1"/>
          <p:nvPr/>
        </p:nvSpPr>
        <p:spPr>
          <a:xfrm>
            <a:off x="1793759" y="2071061"/>
            <a:ext cx="11746396" cy="757130"/>
          </a:xfrm>
          <a:prstGeom prst="rect">
            <a:avLst/>
          </a:prstGeom>
          <a:solidFill>
            <a:schemeClr val="accent3">
              <a:lumMod val="20000"/>
              <a:lumOff val="80000"/>
            </a:schemeClr>
          </a:solidFill>
          <a:ln>
            <a:solidFill>
              <a:srgbClr val="000000"/>
            </a:solidFill>
          </a:ln>
        </p:spPr>
        <p:txBody>
          <a:bodyPr wrap="square" rtlCol="0">
            <a:spAutoFit/>
          </a:bodyPr>
          <a:lstStyle/>
          <a:p>
            <a:r>
              <a:rPr lang="en-US" b="1" u="sng" dirty="0"/>
              <a:t>Option #1:</a:t>
            </a:r>
            <a:r>
              <a:rPr lang="en-US" dirty="0"/>
              <a:t> Change the parameters in A23.globaltech_capital_adv.csv to get your desired cost and re-run the </a:t>
            </a:r>
            <a:r>
              <a:rPr lang="en-US" dirty="0" err="1"/>
              <a:t>gcamdata</a:t>
            </a:r>
            <a:r>
              <a:rPr lang="en-US" dirty="0"/>
              <a:t> system. The `</a:t>
            </a:r>
            <a:r>
              <a:rPr lang="en-US" dirty="0" err="1"/>
              <a:t>solar_adv.xml</a:t>
            </a:r>
            <a:r>
              <a:rPr lang="en-US" dirty="0"/>
              <a:t>` file will include your updated costs.</a:t>
            </a:r>
          </a:p>
        </p:txBody>
      </p:sp>
      <p:pic>
        <p:nvPicPr>
          <p:cNvPr id="9" name="Picture 8">
            <a:extLst>
              <a:ext uri="{FF2B5EF4-FFF2-40B4-BE49-F238E27FC236}">
                <a16:creationId xmlns:a16="http://schemas.microsoft.com/office/drawing/2014/main" id="{F8EE5C37-3BE5-8D4E-9E0E-6C5A8F434019}"/>
              </a:ext>
            </a:extLst>
          </p:cNvPr>
          <p:cNvPicPr>
            <a:picLocks noChangeAspect="1"/>
          </p:cNvPicPr>
          <p:nvPr/>
        </p:nvPicPr>
        <p:blipFill>
          <a:blip r:embed="rId2"/>
          <a:stretch>
            <a:fillRect/>
          </a:stretch>
        </p:blipFill>
        <p:spPr>
          <a:xfrm>
            <a:off x="2159975" y="2996871"/>
            <a:ext cx="11010900" cy="4152900"/>
          </a:xfrm>
          <a:prstGeom prst="rect">
            <a:avLst/>
          </a:prstGeom>
        </p:spPr>
      </p:pic>
    </p:spTree>
    <p:extLst>
      <p:ext uri="{BB962C8B-B14F-4D97-AF65-F5344CB8AC3E}">
        <p14:creationId xmlns:p14="http://schemas.microsoft.com/office/powerpoint/2010/main" val="6323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74414A-A52D-1145-8AA7-CCD5933CCE43}"/>
              </a:ext>
            </a:extLst>
          </p:cNvPr>
          <p:cNvSpPr>
            <a:spLocks noGrp="1"/>
          </p:cNvSpPr>
          <p:nvPr>
            <p:ph type="sldNum" sz="quarter" idx="12"/>
          </p:nvPr>
        </p:nvSpPr>
        <p:spPr/>
        <p:txBody>
          <a:bodyPr/>
          <a:lstStyle/>
          <a:p>
            <a:fld id="{FE7A4BB3-E848-5A44-82DF-322201952CD8}" type="slidenum">
              <a:rPr lang="en-US" smtClean="0"/>
              <a:pPr/>
              <a:t>61</a:t>
            </a:fld>
            <a:endParaRPr lang="en-US" dirty="0"/>
          </a:p>
        </p:txBody>
      </p:sp>
      <p:sp>
        <p:nvSpPr>
          <p:cNvPr id="3" name="Title 2">
            <a:extLst>
              <a:ext uri="{FF2B5EF4-FFF2-40B4-BE49-F238E27FC236}">
                <a16:creationId xmlns:a16="http://schemas.microsoft.com/office/drawing/2014/main" id="{01AC3810-74EC-FA4D-8073-D3DF40A618D4}"/>
              </a:ext>
            </a:extLst>
          </p:cNvPr>
          <p:cNvSpPr>
            <a:spLocks noGrp="1"/>
          </p:cNvSpPr>
          <p:nvPr>
            <p:ph type="title"/>
          </p:nvPr>
        </p:nvSpPr>
        <p:spPr/>
        <p:txBody>
          <a:bodyPr/>
          <a:lstStyle/>
          <a:p>
            <a:r>
              <a:rPr lang="en-US" dirty="0"/>
              <a:t>Changing a parameter that is either specified in `input/</a:t>
            </a:r>
            <a:r>
              <a:rPr lang="en-US" dirty="0" err="1"/>
              <a:t>gcamdata</a:t>
            </a:r>
            <a:r>
              <a:rPr lang="en-US" dirty="0"/>
              <a:t>/</a:t>
            </a:r>
            <a:r>
              <a:rPr lang="en-US" dirty="0" err="1"/>
              <a:t>inst</a:t>
            </a:r>
            <a:r>
              <a:rPr lang="en-US" dirty="0"/>
              <a:t>/</a:t>
            </a:r>
            <a:r>
              <a:rPr lang="en-US" dirty="0" err="1"/>
              <a:t>extdata</a:t>
            </a:r>
            <a:r>
              <a:rPr lang="en-US" dirty="0"/>
              <a:t>` or the `</a:t>
            </a:r>
            <a:r>
              <a:rPr lang="en-US" dirty="0" err="1"/>
              <a:t>constants.R</a:t>
            </a:r>
            <a:r>
              <a:rPr lang="en-US" dirty="0"/>
              <a:t>` file in the </a:t>
            </a:r>
            <a:r>
              <a:rPr lang="en-US" dirty="0" err="1"/>
              <a:t>gcamdata</a:t>
            </a:r>
            <a:r>
              <a:rPr lang="en-US" dirty="0"/>
              <a:t> package</a:t>
            </a:r>
          </a:p>
        </p:txBody>
      </p:sp>
      <p:sp>
        <p:nvSpPr>
          <p:cNvPr id="4" name="Content Placeholder 3">
            <a:extLst>
              <a:ext uri="{FF2B5EF4-FFF2-40B4-BE49-F238E27FC236}">
                <a16:creationId xmlns:a16="http://schemas.microsoft.com/office/drawing/2014/main" id="{7016DA37-24EF-F04F-8456-E3DB12B8C60E}"/>
              </a:ext>
            </a:extLst>
          </p:cNvPr>
          <p:cNvSpPr>
            <a:spLocks noGrp="1"/>
          </p:cNvSpPr>
          <p:nvPr>
            <p:ph sz="quarter" idx="20"/>
          </p:nvPr>
        </p:nvSpPr>
        <p:spPr/>
        <p:txBody>
          <a:bodyPr/>
          <a:lstStyle/>
          <a:p>
            <a:r>
              <a:rPr lang="en-US" dirty="0"/>
              <a:t>If your goal is to simply understand the implications of that parameter, then just change it, rebuild the data, and run with the updated parameter. </a:t>
            </a:r>
          </a:p>
          <a:p>
            <a:pPr lvl="1"/>
            <a:r>
              <a:rPr lang="en-US" dirty="0"/>
              <a:t>Note 1: Make sure you first run the standard version so you have something to compare to</a:t>
            </a:r>
          </a:p>
          <a:p>
            <a:pPr lvl="1"/>
            <a:r>
              <a:rPr lang="en-US" dirty="0"/>
              <a:t>Note 2: Make sure you revert the change when you are done so it doesn’t make its way into other simulations</a:t>
            </a:r>
          </a:p>
          <a:p>
            <a:r>
              <a:rPr lang="en-US" dirty="0"/>
              <a:t>If your goal is to update the GCAM master version, then follow the steps above.</a:t>
            </a:r>
          </a:p>
          <a:p>
            <a:r>
              <a:rPr lang="en-US" dirty="0"/>
              <a:t>If your goal is to write a paper comparing the model under different parameters:</a:t>
            </a:r>
          </a:p>
          <a:p>
            <a:pPr lvl="1"/>
            <a:r>
              <a:rPr lang="en-US" dirty="0"/>
              <a:t>The option above will theoretically work, but it is difficult to reproduce and document. </a:t>
            </a:r>
          </a:p>
          <a:p>
            <a:pPr lvl="1"/>
            <a:r>
              <a:rPr lang="en-US" dirty="0"/>
              <a:t>Instead, we recommend that you modify the data system to create a new xml file. Additionally, creating a batch file to iterate through the different options is recommended.</a:t>
            </a:r>
          </a:p>
        </p:txBody>
      </p:sp>
    </p:spTree>
    <p:extLst>
      <p:ext uri="{BB962C8B-B14F-4D97-AF65-F5344CB8AC3E}">
        <p14:creationId xmlns:p14="http://schemas.microsoft.com/office/powerpoint/2010/main" val="79780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F2AB1E-E406-EF4D-917D-042EC5BECCD6}"/>
              </a:ext>
            </a:extLst>
          </p:cNvPr>
          <p:cNvSpPr>
            <a:spLocks noGrp="1"/>
          </p:cNvSpPr>
          <p:nvPr>
            <p:ph type="sldNum" sz="quarter" idx="12"/>
          </p:nvPr>
        </p:nvSpPr>
        <p:spPr/>
        <p:txBody>
          <a:bodyPr/>
          <a:lstStyle/>
          <a:p>
            <a:fld id="{FE7A4BB3-E848-5A44-82DF-322201952CD8}" type="slidenum">
              <a:rPr lang="en-US" smtClean="0"/>
              <a:pPr/>
              <a:t>62</a:t>
            </a:fld>
            <a:endParaRPr lang="en-US" dirty="0"/>
          </a:p>
        </p:txBody>
      </p:sp>
      <p:sp>
        <p:nvSpPr>
          <p:cNvPr id="3" name="Title 2">
            <a:extLst>
              <a:ext uri="{FF2B5EF4-FFF2-40B4-BE49-F238E27FC236}">
                <a16:creationId xmlns:a16="http://schemas.microsoft.com/office/drawing/2014/main" id="{83029757-6AD4-8542-BDB5-6D8110FFB108}"/>
              </a:ext>
            </a:extLst>
          </p:cNvPr>
          <p:cNvSpPr>
            <a:spLocks noGrp="1"/>
          </p:cNvSpPr>
          <p:nvPr>
            <p:ph type="title"/>
          </p:nvPr>
        </p:nvSpPr>
        <p:spPr/>
        <p:txBody>
          <a:bodyPr/>
          <a:lstStyle/>
          <a:p>
            <a:r>
              <a:rPr lang="en-US" dirty="0"/>
              <a:t>Changing a parameter that is either specified in `input/</a:t>
            </a:r>
            <a:r>
              <a:rPr lang="en-US" dirty="0" err="1"/>
              <a:t>gcamdata</a:t>
            </a:r>
            <a:r>
              <a:rPr lang="en-US" dirty="0"/>
              <a:t>/</a:t>
            </a:r>
            <a:r>
              <a:rPr lang="en-US" dirty="0" err="1"/>
              <a:t>inst</a:t>
            </a:r>
            <a:r>
              <a:rPr lang="en-US" dirty="0"/>
              <a:t>/</a:t>
            </a:r>
            <a:r>
              <a:rPr lang="en-US" dirty="0" err="1"/>
              <a:t>extdata</a:t>
            </a:r>
            <a:r>
              <a:rPr lang="en-US" dirty="0"/>
              <a:t>` or the `</a:t>
            </a:r>
            <a:r>
              <a:rPr lang="en-US" dirty="0" err="1"/>
              <a:t>constants.R</a:t>
            </a:r>
            <a:r>
              <a:rPr lang="en-US" dirty="0"/>
              <a:t>` file in the </a:t>
            </a:r>
            <a:r>
              <a:rPr lang="en-US" dirty="0" err="1"/>
              <a:t>gcamdata</a:t>
            </a:r>
            <a:r>
              <a:rPr lang="en-US" dirty="0"/>
              <a:t> package</a:t>
            </a:r>
          </a:p>
        </p:txBody>
      </p:sp>
      <p:sp>
        <p:nvSpPr>
          <p:cNvPr id="4" name="Content Placeholder 3">
            <a:extLst>
              <a:ext uri="{FF2B5EF4-FFF2-40B4-BE49-F238E27FC236}">
                <a16:creationId xmlns:a16="http://schemas.microsoft.com/office/drawing/2014/main" id="{CB781C40-9122-E647-9901-F920892E9EDE}"/>
              </a:ext>
            </a:extLst>
          </p:cNvPr>
          <p:cNvSpPr>
            <a:spLocks noGrp="1"/>
          </p:cNvSpPr>
          <p:nvPr>
            <p:ph sz="quarter" idx="20"/>
          </p:nvPr>
        </p:nvSpPr>
        <p:spPr/>
        <p:txBody>
          <a:bodyPr/>
          <a:lstStyle/>
          <a:p>
            <a:r>
              <a:rPr lang="en-US" dirty="0"/>
              <a:t>Your question: what are the implications of more rapidly decreasing solar PV costs?</a:t>
            </a:r>
          </a:p>
          <a:p>
            <a:pPr lvl="1"/>
            <a:r>
              <a:rPr lang="en-US" dirty="0"/>
              <a:t>Default cost of PV w/ storage in 2100: $985/kW</a:t>
            </a:r>
          </a:p>
          <a:p>
            <a:pPr lvl="1"/>
            <a:r>
              <a:rPr lang="en-US" dirty="0"/>
              <a:t>Advanced cost PV w/ storage in 2100: $787/kW</a:t>
            </a:r>
          </a:p>
          <a:p>
            <a:pPr lvl="1"/>
            <a:r>
              <a:rPr lang="en-US" dirty="0"/>
              <a:t>Your desired cost: $650/kW</a:t>
            </a:r>
          </a:p>
        </p:txBody>
      </p:sp>
      <p:pic>
        <p:nvPicPr>
          <p:cNvPr id="7" name="Picture 6">
            <a:extLst>
              <a:ext uri="{FF2B5EF4-FFF2-40B4-BE49-F238E27FC236}">
                <a16:creationId xmlns:a16="http://schemas.microsoft.com/office/drawing/2014/main" id="{182219F2-B375-014A-9366-8A98D6A273C6}"/>
              </a:ext>
            </a:extLst>
          </p:cNvPr>
          <p:cNvPicPr>
            <a:picLocks noChangeAspect="1"/>
          </p:cNvPicPr>
          <p:nvPr/>
        </p:nvPicPr>
        <p:blipFill>
          <a:blip r:embed="rId2"/>
          <a:stretch>
            <a:fillRect/>
          </a:stretch>
        </p:blipFill>
        <p:spPr>
          <a:xfrm>
            <a:off x="1609479" y="2929778"/>
            <a:ext cx="12505955" cy="4209578"/>
          </a:xfrm>
          <a:prstGeom prst="rect">
            <a:avLst/>
          </a:prstGeom>
        </p:spPr>
      </p:pic>
      <p:sp>
        <p:nvSpPr>
          <p:cNvPr id="8" name="TextBox 7">
            <a:extLst>
              <a:ext uri="{FF2B5EF4-FFF2-40B4-BE49-F238E27FC236}">
                <a16:creationId xmlns:a16="http://schemas.microsoft.com/office/drawing/2014/main" id="{EE5E1C58-1C57-354F-BFAA-7D0218929187}"/>
              </a:ext>
            </a:extLst>
          </p:cNvPr>
          <p:cNvSpPr txBox="1"/>
          <p:nvPr/>
        </p:nvSpPr>
        <p:spPr>
          <a:xfrm>
            <a:off x="1609478" y="2032468"/>
            <a:ext cx="12384817" cy="1089529"/>
          </a:xfrm>
          <a:prstGeom prst="rect">
            <a:avLst/>
          </a:prstGeom>
          <a:solidFill>
            <a:schemeClr val="accent3">
              <a:lumMod val="20000"/>
              <a:lumOff val="80000"/>
            </a:schemeClr>
          </a:solidFill>
          <a:ln>
            <a:solidFill>
              <a:srgbClr val="000000"/>
            </a:solidFill>
          </a:ln>
        </p:spPr>
        <p:txBody>
          <a:bodyPr wrap="square" rtlCol="0">
            <a:spAutoFit/>
          </a:bodyPr>
          <a:lstStyle/>
          <a:p>
            <a:r>
              <a:rPr lang="en-US" b="1" u="sng" dirty="0"/>
              <a:t>Option #2:</a:t>
            </a:r>
            <a:r>
              <a:rPr lang="en-US" dirty="0"/>
              <a:t> Create a new chunk by copying `</a:t>
            </a:r>
            <a:r>
              <a:rPr lang="en-US" dirty="0" err="1"/>
              <a:t>zchunk_batch_solar_adv_xml</a:t>
            </a:r>
            <a:r>
              <a:rPr lang="en-US" dirty="0"/>
              <a:t>`, then modify the data in that chunk to create a new xml file with your desired cost. You will need to rebuild and re-run the data system to generate the new file.</a:t>
            </a:r>
          </a:p>
        </p:txBody>
      </p:sp>
      <p:sp>
        <p:nvSpPr>
          <p:cNvPr id="9" name="Rectangle 8">
            <a:extLst>
              <a:ext uri="{FF2B5EF4-FFF2-40B4-BE49-F238E27FC236}">
                <a16:creationId xmlns:a16="http://schemas.microsoft.com/office/drawing/2014/main" id="{B4583F8C-5B4D-394D-8843-D160AE19A393}"/>
              </a:ext>
            </a:extLst>
          </p:cNvPr>
          <p:cNvSpPr/>
          <p:nvPr/>
        </p:nvSpPr>
        <p:spPr>
          <a:xfrm>
            <a:off x="10585938" y="3475106"/>
            <a:ext cx="3767375" cy="1559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code here to change the cost (either overwriting data in one of the files above or reading in a new file).</a:t>
            </a:r>
          </a:p>
        </p:txBody>
      </p:sp>
      <p:sp>
        <p:nvSpPr>
          <p:cNvPr id="10" name="Rectangle 9">
            <a:extLst>
              <a:ext uri="{FF2B5EF4-FFF2-40B4-BE49-F238E27FC236}">
                <a16:creationId xmlns:a16="http://schemas.microsoft.com/office/drawing/2014/main" id="{62F8AB0C-75CC-DF42-B359-02561AF3EBFF}"/>
              </a:ext>
            </a:extLst>
          </p:cNvPr>
          <p:cNvSpPr/>
          <p:nvPr/>
        </p:nvSpPr>
        <p:spPr>
          <a:xfrm>
            <a:off x="10541455" y="6178765"/>
            <a:ext cx="3767375" cy="1074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file name here.</a:t>
            </a:r>
          </a:p>
        </p:txBody>
      </p:sp>
      <p:cxnSp>
        <p:nvCxnSpPr>
          <p:cNvPr id="12" name="Straight Arrow Connector 11">
            <a:extLst>
              <a:ext uri="{FF2B5EF4-FFF2-40B4-BE49-F238E27FC236}">
                <a16:creationId xmlns:a16="http://schemas.microsoft.com/office/drawing/2014/main" id="{DB1FB70F-C3FE-F14F-8F12-59CB6236E615}"/>
              </a:ext>
            </a:extLst>
          </p:cNvPr>
          <p:cNvCxnSpPr>
            <a:cxnSpLocks/>
            <a:stCxn id="9" idx="1"/>
          </p:cNvCxnSpPr>
          <p:nvPr/>
        </p:nvCxnSpPr>
        <p:spPr>
          <a:xfrm flipH="1" flipV="1">
            <a:off x="4835770" y="4114801"/>
            <a:ext cx="5750168" cy="14003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8A76DD-C05C-0A43-9981-4709E091012F}"/>
              </a:ext>
            </a:extLst>
          </p:cNvPr>
          <p:cNvCxnSpPr>
            <a:cxnSpLocks/>
          </p:cNvCxnSpPr>
          <p:nvPr/>
        </p:nvCxnSpPr>
        <p:spPr>
          <a:xfrm flipH="1" flipV="1">
            <a:off x="4835770" y="5223921"/>
            <a:ext cx="5705685" cy="1492289"/>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2A9460-D729-E643-B738-C0E15A173B7C}"/>
              </a:ext>
            </a:extLst>
          </p:cNvPr>
          <p:cNvCxnSpPr>
            <a:cxnSpLocks/>
            <a:stCxn id="10" idx="1"/>
          </p:cNvCxnSpPr>
          <p:nvPr/>
        </p:nvCxnSpPr>
        <p:spPr>
          <a:xfrm flipH="1" flipV="1">
            <a:off x="3823509" y="6363637"/>
            <a:ext cx="6717946" cy="35257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A96BF-3382-174E-9636-32AC38C2611A}"/>
              </a:ext>
            </a:extLst>
          </p:cNvPr>
          <p:cNvCxnSpPr>
            <a:cxnSpLocks/>
          </p:cNvCxnSpPr>
          <p:nvPr/>
        </p:nvCxnSpPr>
        <p:spPr>
          <a:xfrm flipH="1">
            <a:off x="5180675" y="6703342"/>
            <a:ext cx="5360780" cy="28311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11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74414A-A52D-1145-8AA7-CCD5933CCE43}"/>
              </a:ext>
            </a:extLst>
          </p:cNvPr>
          <p:cNvSpPr>
            <a:spLocks noGrp="1"/>
          </p:cNvSpPr>
          <p:nvPr>
            <p:ph type="sldNum" sz="quarter" idx="12"/>
          </p:nvPr>
        </p:nvSpPr>
        <p:spPr/>
        <p:txBody>
          <a:bodyPr/>
          <a:lstStyle/>
          <a:p>
            <a:fld id="{FE7A4BB3-E848-5A44-82DF-322201952CD8}" type="slidenum">
              <a:rPr lang="en-US" smtClean="0"/>
              <a:pPr/>
              <a:t>63</a:t>
            </a:fld>
            <a:endParaRPr lang="en-US" dirty="0"/>
          </a:p>
        </p:txBody>
      </p:sp>
      <p:sp>
        <p:nvSpPr>
          <p:cNvPr id="3" name="Title 2">
            <a:extLst>
              <a:ext uri="{FF2B5EF4-FFF2-40B4-BE49-F238E27FC236}">
                <a16:creationId xmlns:a16="http://schemas.microsoft.com/office/drawing/2014/main" id="{01AC3810-74EC-FA4D-8073-D3DF40A618D4}"/>
              </a:ext>
            </a:extLst>
          </p:cNvPr>
          <p:cNvSpPr>
            <a:spLocks noGrp="1"/>
          </p:cNvSpPr>
          <p:nvPr>
            <p:ph type="title"/>
          </p:nvPr>
        </p:nvSpPr>
        <p:spPr/>
        <p:txBody>
          <a:bodyPr/>
          <a:lstStyle/>
          <a:p>
            <a:r>
              <a:rPr lang="en-US" dirty="0"/>
              <a:t>Changing a parameter or file that is derived in the </a:t>
            </a:r>
            <a:r>
              <a:rPr lang="en-US" dirty="0" err="1"/>
              <a:t>gcamdata</a:t>
            </a:r>
            <a:r>
              <a:rPr lang="en-US" dirty="0"/>
              <a:t> package</a:t>
            </a:r>
          </a:p>
        </p:txBody>
      </p:sp>
      <p:sp>
        <p:nvSpPr>
          <p:cNvPr id="4" name="Content Placeholder 3">
            <a:extLst>
              <a:ext uri="{FF2B5EF4-FFF2-40B4-BE49-F238E27FC236}">
                <a16:creationId xmlns:a16="http://schemas.microsoft.com/office/drawing/2014/main" id="{7016DA37-24EF-F04F-8456-E3DB12B8C60E}"/>
              </a:ext>
            </a:extLst>
          </p:cNvPr>
          <p:cNvSpPr>
            <a:spLocks noGrp="1"/>
          </p:cNvSpPr>
          <p:nvPr>
            <p:ph sz="quarter" idx="20"/>
          </p:nvPr>
        </p:nvSpPr>
        <p:spPr/>
        <p:txBody>
          <a:bodyPr/>
          <a:lstStyle/>
          <a:p>
            <a:r>
              <a:rPr lang="en-US" dirty="0"/>
              <a:t>Regardless of your intention, you will need to modify the R code in the </a:t>
            </a:r>
            <a:r>
              <a:rPr lang="en-US" dirty="0" err="1"/>
              <a:t>gcamdata</a:t>
            </a:r>
            <a:r>
              <a:rPr lang="en-US" dirty="0"/>
              <a:t> system.</a:t>
            </a:r>
          </a:p>
          <a:p>
            <a:r>
              <a:rPr lang="en-US" dirty="0"/>
              <a:t>If you are just trying to understand the implications or are intending to modify the GCAM core, then you can just modify the calculation in the relevant part of the code. </a:t>
            </a:r>
          </a:p>
          <a:p>
            <a:r>
              <a:rPr lang="en-US" dirty="0"/>
              <a:t>If your goal is to write a paper studying this parameter or the information in this file, then you will want to ensure the data system includes/generates both the original calculation/file and the new one.</a:t>
            </a:r>
          </a:p>
        </p:txBody>
      </p:sp>
    </p:spTree>
    <p:extLst>
      <p:ext uri="{BB962C8B-B14F-4D97-AF65-F5344CB8AC3E}">
        <p14:creationId xmlns:p14="http://schemas.microsoft.com/office/powerpoint/2010/main" val="34277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74414A-A52D-1145-8AA7-CCD5933CCE43}"/>
              </a:ext>
            </a:extLst>
          </p:cNvPr>
          <p:cNvSpPr>
            <a:spLocks noGrp="1"/>
          </p:cNvSpPr>
          <p:nvPr>
            <p:ph type="sldNum" sz="quarter" idx="12"/>
          </p:nvPr>
        </p:nvSpPr>
        <p:spPr/>
        <p:txBody>
          <a:bodyPr/>
          <a:lstStyle/>
          <a:p>
            <a:fld id="{FE7A4BB3-E848-5A44-82DF-322201952CD8}" type="slidenum">
              <a:rPr lang="en-US" smtClean="0"/>
              <a:pPr/>
              <a:t>64</a:t>
            </a:fld>
            <a:endParaRPr lang="en-US" dirty="0"/>
          </a:p>
        </p:txBody>
      </p:sp>
      <p:sp>
        <p:nvSpPr>
          <p:cNvPr id="3" name="Title 2">
            <a:extLst>
              <a:ext uri="{FF2B5EF4-FFF2-40B4-BE49-F238E27FC236}">
                <a16:creationId xmlns:a16="http://schemas.microsoft.com/office/drawing/2014/main" id="{01AC3810-74EC-FA4D-8073-D3DF40A618D4}"/>
              </a:ext>
            </a:extLst>
          </p:cNvPr>
          <p:cNvSpPr>
            <a:spLocks noGrp="1"/>
          </p:cNvSpPr>
          <p:nvPr>
            <p:ph type="title"/>
          </p:nvPr>
        </p:nvSpPr>
        <p:spPr/>
        <p:txBody>
          <a:bodyPr/>
          <a:lstStyle/>
          <a:p>
            <a:r>
              <a:rPr lang="en-US" dirty="0"/>
              <a:t>Modifying the structure of a region or sector</a:t>
            </a:r>
          </a:p>
        </p:txBody>
      </p:sp>
      <p:sp>
        <p:nvSpPr>
          <p:cNvPr id="4" name="Content Placeholder 3">
            <a:extLst>
              <a:ext uri="{FF2B5EF4-FFF2-40B4-BE49-F238E27FC236}">
                <a16:creationId xmlns:a16="http://schemas.microsoft.com/office/drawing/2014/main" id="{7016DA37-24EF-F04F-8456-E3DB12B8C60E}"/>
              </a:ext>
            </a:extLst>
          </p:cNvPr>
          <p:cNvSpPr>
            <a:spLocks noGrp="1"/>
          </p:cNvSpPr>
          <p:nvPr>
            <p:ph sz="quarter" idx="20"/>
          </p:nvPr>
        </p:nvSpPr>
        <p:spPr/>
        <p:txBody>
          <a:bodyPr/>
          <a:lstStyle/>
          <a:p>
            <a:r>
              <a:rPr lang="en-US" dirty="0"/>
              <a:t>It is difficult to give general advice in this case, because exactly how you make this change depends on what you are trying to do.</a:t>
            </a:r>
          </a:p>
          <a:p>
            <a:r>
              <a:rPr lang="en-US" dirty="0"/>
              <a:t>Some general advice:</a:t>
            </a:r>
          </a:p>
          <a:p>
            <a:pPr lvl="1"/>
            <a:r>
              <a:rPr lang="en-US" dirty="0"/>
              <a:t>Start small. Make the smallest change possible at each step so you can identify when things go wrong.</a:t>
            </a:r>
          </a:p>
          <a:p>
            <a:pPr lvl="1"/>
            <a:r>
              <a:rPr lang="en-US" dirty="0"/>
              <a:t>If possible use the “add-on” approach so your changes are in it’s own XML and delete/replace some part of the model (GCAM-USA approach)</a:t>
            </a:r>
          </a:p>
          <a:p>
            <a:pPr lvl="1"/>
            <a:r>
              <a:rPr lang="en-US" dirty="0"/>
              <a:t>You can create your test xml file in whatever manner is easiest (e.g., typing by hand or copying and editing an existing one). However, if you are planning to use the end result in a paper or in the GCAM master, then you will need to create it via the data system at some point. This is likely to be easier sooner rather than later.</a:t>
            </a:r>
          </a:p>
          <a:p>
            <a:pPr lvl="1"/>
            <a:r>
              <a:rPr lang="en-US" dirty="0"/>
              <a:t>Be very careful when changing calibration values.</a:t>
            </a:r>
          </a:p>
          <a:p>
            <a:pPr lvl="1"/>
            <a:r>
              <a:rPr lang="en-US" dirty="0"/>
              <a:t>Use GitHub issues to ask for more help: </a:t>
            </a:r>
            <a:r>
              <a:rPr lang="en-US" dirty="0">
                <a:hlinkClick r:id="rId2"/>
              </a:rPr>
              <a:t>https://github.com/jgcri/gcam-core/issues</a:t>
            </a:r>
            <a:endParaRPr lang="en-US" dirty="0"/>
          </a:p>
        </p:txBody>
      </p:sp>
    </p:spTree>
    <p:extLst>
      <p:ext uri="{BB962C8B-B14F-4D97-AF65-F5344CB8AC3E}">
        <p14:creationId xmlns:p14="http://schemas.microsoft.com/office/powerpoint/2010/main" val="368883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18C326-04B5-8B46-8E2F-0A7E953D5377}"/>
              </a:ext>
            </a:extLst>
          </p:cNvPr>
          <p:cNvSpPr>
            <a:spLocks noGrp="1"/>
          </p:cNvSpPr>
          <p:nvPr>
            <p:ph type="sldNum" sz="quarter" idx="12"/>
          </p:nvPr>
        </p:nvSpPr>
        <p:spPr/>
        <p:txBody>
          <a:bodyPr/>
          <a:lstStyle/>
          <a:p>
            <a:fld id="{FE7A4BB3-E848-5A44-82DF-322201952CD8}" type="slidenum">
              <a:rPr lang="en-US" smtClean="0"/>
              <a:pPr/>
              <a:t>65</a:t>
            </a:fld>
            <a:endParaRPr lang="en-US" dirty="0"/>
          </a:p>
        </p:txBody>
      </p:sp>
      <p:sp>
        <p:nvSpPr>
          <p:cNvPr id="3" name="Title 2">
            <a:extLst>
              <a:ext uri="{FF2B5EF4-FFF2-40B4-BE49-F238E27FC236}">
                <a16:creationId xmlns:a16="http://schemas.microsoft.com/office/drawing/2014/main" id="{69022030-A45F-5F4A-AF74-52B89CBFDA21}"/>
              </a:ext>
            </a:extLst>
          </p:cNvPr>
          <p:cNvSpPr>
            <a:spLocks noGrp="1"/>
          </p:cNvSpPr>
          <p:nvPr>
            <p:ph type="title"/>
          </p:nvPr>
        </p:nvSpPr>
        <p:spPr/>
        <p:txBody>
          <a:bodyPr/>
          <a:lstStyle/>
          <a:p>
            <a:r>
              <a:rPr lang="en-US" dirty="0"/>
              <a:t>Additional notes for developments you wish to get into the GCAM master</a:t>
            </a:r>
          </a:p>
        </p:txBody>
      </p:sp>
      <p:sp>
        <p:nvSpPr>
          <p:cNvPr id="4" name="Content Placeholder 3">
            <a:extLst>
              <a:ext uri="{FF2B5EF4-FFF2-40B4-BE49-F238E27FC236}">
                <a16:creationId xmlns:a16="http://schemas.microsoft.com/office/drawing/2014/main" id="{D522FFA8-EA6E-4A42-8ABA-28C50A573B71}"/>
              </a:ext>
            </a:extLst>
          </p:cNvPr>
          <p:cNvSpPr>
            <a:spLocks noGrp="1"/>
          </p:cNvSpPr>
          <p:nvPr>
            <p:ph sz="quarter" idx="20"/>
          </p:nvPr>
        </p:nvSpPr>
        <p:spPr/>
        <p:txBody>
          <a:bodyPr/>
          <a:lstStyle/>
          <a:p>
            <a:r>
              <a:rPr lang="en-US" dirty="0"/>
              <a:t>If you are intending for your change to become part of the GCAM master, you will need to ensure that the GCAM coding style is used and that the code is well documented. </a:t>
            </a:r>
          </a:p>
          <a:p>
            <a:pPr lvl="1"/>
            <a:r>
              <a:rPr lang="en-US" dirty="0"/>
              <a:t>HINT: starting from an existing code file will help ensure the guidelines are met.</a:t>
            </a:r>
          </a:p>
          <a:p>
            <a:pPr lvl="1"/>
            <a:r>
              <a:rPr lang="en-US" dirty="0"/>
              <a:t>More information is available at: </a:t>
            </a:r>
            <a:r>
              <a:rPr lang="en-US" dirty="0">
                <a:hlinkClick r:id="rId2"/>
              </a:rPr>
              <a:t>http://jgcri.github.io/gcam-doc/dev-guide.html</a:t>
            </a:r>
            <a:endParaRPr lang="en-US" dirty="0"/>
          </a:p>
        </p:txBody>
      </p:sp>
    </p:spTree>
    <p:extLst>
      <p:ext uri="{BB962C8B-B14F-4D97-AF65-F5344CB8AC3E}">
        <p14:creationId xmlns:p14="http://schemas.microsoft.com/office/powerpoint/2010/main" val="318597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368E-825A-FF43-B3FB-F01FB3D197CF}"/>
              </a:ext>
            </a:extLst>
          </p:cNvPr>
          <p:cNvSpPr>
            <a:spLocks noGrp="1"/>
          </p:cNvSpPr>
          <p:nvPr>
            <p:ph type="sldNum" sz="quarter" idx="12"/>
          </p:nvPr>
        </p:nvSpPr>
        <p:spPr/>
        <p:txBody>
          <a:bodyPr/>
          <a:lstStyle/>
          <a:p>
            <a:fld id="{FE7A4BB3-E848-5A44-82DF-322201952CD8}" type="slidenum">
              <a:rPr lang="en-US" smtClean="0"/>
              <a:pPr/>
              <a:t>66</a:t>
            </a:fld>
            <a:endParaRPr lang="en-US" dirty="0"/>
          </a:p>
        </p:txBody>
      </p:sp>
      <p:sp>
        <p:nvSpPr>
          <p:cNvPr id="3" name="Title 2">
            <a:extLst>
              <a:ext uri="{FF2B5EF4-FFF2-40B4-BE49-F238E27FC236}">
                <a16:creationId xmlns:a16="http://schemas.microsoft.com/office/drawing/2014/main" id="{0CA76365-5BD0-B948-B5BA-EFAC2F20ACE1}"/>
              </a:ext>
            </a:extLst>
          </p:cNvPr>
          <p:cNvSpPr>
            <a:spLocks noGrp="1"/>
          </p:cNvSpPr>
          <p:nvPr>
            <p:ph type="title"/>
          </p:nvPr>
        </p:nvSpPr>
        <p:spPr/>
        <p:txBody>
          <a:bodyPr/>
          <a:lstStyle/>
          <a:p>
            <a:r>
              <a:rPr lang="en-US" dirty="0"/>
              <a:t>Part 4: Debugging</a:t>
            </a:r>
          </a:p>
        </p:txBody>
      </p:sp>
      <p:sp>
        <p:nvSpPr>
          <p:cNvPr id="4" name="Content Placeholder 3">
            <a:extLst>
              <a:ext uri="{FF2B5EF4-FFF2-40B4-BE49-F238E27FC236}">
                <a16:creationId xmlns:a16="http://schemas.microsoft.com/office/drawing/2014/main" id="{9AEC2B32-B28A-E743-81C7-0FA7BB5A8E69}"/>
              </a:ext>
            </a:extLst>
          </p:cNvPr>
          <p:cNvSpPr>
            <a:spLocks noGrp="1"/>
          </p:cNvSpPr>
          <p:nvPr>
            <p:ph sz="quarter" idx="20"/>
          </p:nvPr>
        </p:nvSpPr>
        <p:spPr/>
        <p:txBody>
          <a:bodyPr/>
          <a:lstStyle/>
          <a:p>
            <a:r>
              <a:rPr lang="en-US" dirty="0">
                <a:latin typeface="Arial" charset="0"/>
                <a:ea typeface="ＭＳ Ｐゴシック" charset="0"/>
                <a:cs typeface="ＭＳ Ｐゴシック" charset="0"/>
              </a:rPr>
              <a:t>This section will focus on the most common problems</a:t>
            </a:r>
          </a:p>
          <a:p>
            <a:r>
              <a:rPr lang="en-US" dirty="0">
                <a:latin typeface="Arial" charset="0"/>
                <a:ea typeface="ＭＳ Ｐゴシック" charset="0"/>
                <a:cs typeface="ＭＳ Ｐゴシック" charset="0"/>
              </a:rPr>
              <a:t>It will not attempt to cover everything that could happen, because there would be way too much to cover</a:t>
            </a:r>
          </a:p>
        </p:txBody>
      </p:sp>
    </p:spTree>
    <p:extLst>
      <p:ext uri="{BB962C8B-B14F-4D97-AF65-F5344CB8AC3E}">
        <p14:creationId xmlns:p14="http://schemas.microsoft.com/office/powerpoint/2010/main" val="135924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83739D-2BFF-974B-AB24-CE514071EE03}"/>
              </a:ext>
            </a:extLst>
          </p:cNvPr>
          <p:cNvSpPr>
            <a:spLocks noGrp="1"/>
          </p:cNvSpPr>
          <p:nvPr>
            <p:ph type="sldNum" sz="quarter" idx="12"/>
          </p:nvPr>
        </p:nvSpPr>
        <p:spPr/>
        <p:txBody>
          <a:bodyPr/>
          <a:lstStyle/>
          <a:p>
            <a:fld id="{FE7A4BB3-E848-5A44-82DF-322201952CD8}" type="slidenum">
              <a:rPr lang="en-US" smtClean="0"/>
              <a:pPr/>
              <a:t>67</a:t>
            </a:fld>
            <a:endParaRPr lang="en-US" dirty="0"/>
          </a:p>
        </p:txBody>
      </p:sp>
      <p:sp>
        <p:nvSpPr>
          <p:cNvPr id="3" name="Title 2">
            <a:extLst>
              <a:ext uri="{FF2B5EF4-FFF2-40B4-BE49-F238E27FC236}">
                <a16:creationId xmlns:a16="http://schemas.microsoft.com/office/drawing/2014/main" id="{B84AC96C-751E-C245-A179-936B61174DF6}"/>
              </a:ext>
            </a:extLst>
          </p:cNvPr>
          <p:cNvSpPr>
            <a:spLocks noGrp="1"/>
          </p:cNvSpPr>
          <p:nvPr>
            <p:ph type="title"/>
          </p:nvPr>
        </p:nvSpPr>
        <p:spPr/>
        <p:txBody>
          <a:bodyPr/>
          <a:lstStyle/>
          <a:p>
            <a:r>
              <a:rPr lang="en-US" dirty="0"/>
              <a:t>Types of messages</a:t>
            </a:r>
          </a:p>
        </p:txBody>
      </p:sp>
      <p:sp>
        <p:nvSpPr>
          <p:cNvPr id="4" name="Content Placeholder 3">
            <a:extLst>
              <a:ext uri="{FF2B5EF4-FFF2-40B4-BE49-F238E27FC236}">
                <a16:creationId xmlns:a16="http://schemas.microsoft.com/office/drawing/2014/main" id="{E06FDFCC-2D38-A34E-90F0-9562DCC7CFCD}"/>
              </a:ext>
            </a:extLst>
          </p:cNvPr>
          <p:cNvSpPr>
            <a:spLocks noGrp="1"/>
          </p:cNvSpPr>
          <p:nvPr>
            <p:ph sz="quarter" idx="20"/>
          </p:nvPr>
        </p:nvSpPr>
        <p:spPr/>
        <p:txBody>
          <a:bodyPr/>
          <a:lstStyle/>
          <a:p>
            <a:r>
              <a:rPr lang="en-US" dirty="0"/>
              <a:t>GCAM prints different levels of messages to help identify issues.</a:t>
            </a:r>
          </a:p>
          <a:p>
            <a:pPr lvl="1"/>
            <a:r>
              <a:rPr lang="en-US" dirty="0"/>
              <a:t>WARNING: a notification of a potential problem; however, since this could be benign the model will continue (e.g., unrecognized text string in an xml input file)</a:t>
            </a:r>
          </a:p>
          <a:p>
            <a:pPr lvl="1"/>
            <a:r>
              <a:rPr lang="en-US" dirty="0"/>
              <a:t>ERROR: a notification of a likely problem. in some cases, the model will continue to run (e.g., the sum of area read in for all land </a:t>
            </a:r>
            <a:r>
              <a:rPr lang="en-US" dirty="0" err="1"/>
              <a:t>leafs</a:t>
            </a:r>
            <a:r>
              <a:rPr lang="en-US" dirty="0"/>
              <a:t> in a region is more than 0.1% different from the total area read in for that region); in other cases, the model will abort (e.g., if the difference is more than 5%)</a:t>
            </a:r>
          </a:p>
          <a:p>
            <a:pPr lvl="1"/>
            <a:r>
              <a:rPr lang="en-US" dirty="0"/>
              <a:t>SEVERE: Major issue that will prohibit the model from running properly (e.g., no world within the scenario container)</a:t>
            </a:r>
          </a:p>
        </p:txBody>
      </p:sp>
    </p:spTree>
    <p:extLst>
      <p:ext uri="{BB962C8B-B14F-4D97-AF65-F5344CB8AC3E}">
        <p14:creationId xmlns:p14="http://schemas.microsoft.com/office/powerpoint/2010/main" val="362311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A8D10814-E67D-AD49-AB5D-0E9AE3207DC8}" type="slidenum">
              <a:rPr lang="en-US" sz="1080"/>
              <a:pPr eaLnBrk="1" hangingPunct="1"/>
              <a:t>68</a:t>
            </a:fld>
            <a:endParaRPr lang="en-US" sz="1080"/>
          </a:p>
        </p:txBody>
      </p:sp>
      <p:sp>
        <p:nvSpPr>
          <p:cNvPr id="49153" name="Title 1"/>
          <p:cNvSpPr>
            <a:spLocks noGrp="1"/>
          </p:cNvSpPr>
          <p:nvPr>
            <p:ph type="title"/>
          </p:nvPr>
        </p:nvSpPr>
        <p:spPr/>
        <p:txBody>
          <a:bodyPr/>
          <a:lstStyle/>
          <a:p>
            <a:r>
              <a:rPr lang="en-US" dirty="0">
                <a:latin typeface="Arial" charset="0"/>
                <a:ea typeface="ＭＳ Ｐゴシック" charset="0"/>
                <a:cs typeface="ＭＳ Ｐゴシック" charset="0"/>
              </a:rPr>
              <a:t>Configuration/input errors</a:t>
            </a:r>
          </a:p>
        </p:txBody>
      </p:sp>
      <p:sp>
        <p:nvSpPr>
          <p:cNvPr id="3" name="Content Placeholder 2"/>
          <p:cNvSpPr>
            <a:spLocks noGrp="1"/>
          </p:cNvSpPr>
          <p:nvPr>
            <p:ph sz="quarter" idx="20"/>
          </p:nvPr>
        </p:nvSpPr>
        <p:spPr>
          <a:xfrm>
            <a:off x="8442960" y="2057399"/>
            <a:ext cx="5730240" cy="5486401"/>
          </a:xfrm>
          <a:solidFill>
            <a:srgbClr val="FFFFFF"/>
          </a:solidFill>
        </p:spPr>
        <p:txBody>
          <a:bodyPr/>
          <a:lstStyle/>
          <a:p>
            <a:r>
              <a:rPr lang="en-US" sz="2160" dirty="0"/>
              <a:t>Possible causes</a:t>
            </a:r>
          </a:p>
          <a:p>
            <a:pPr lvl="1"/>
            <a:r>
              <a:rPr lang="en-US" sz="1920" dirty="0"/>
              <a:t>The </a:t>
            </a:r>
            <a:r>
              <a:rPr lang="en-US" sz="1920" dirty="0" err="1"/>
              <a:t>gcamdata</a:t>
            </a:r>
            <a:r>
              <a:rPr lang="en-US" sz="1920" dirty="0"/>
              <a:t> system has not yet been run or did not produce XMLs</a:t>
            </a:r>
          </a:p>
          <a:p>
            <a:pPr lvl="1"/>
            <a:r>
              <a:rPr lang="en-US" sz="1920" dirty="0"/>
              <a:t>The </a:t>
            </a:r>
            <a:r>
              <a:rPr lang="en-US" sz="1920" dirty="0" err="1"/>
              <a:t>XMLInputFileName</a:t>
            </a:r>
            <a:r>
              <a:rPr lang="en-US" sz="1920" dirty="0"/>
              <a:t> or </a:t>
            </a:r>
            <a:r>
              <a:rPr lang="en-US" sz="1920" dirty="0" err="1"/>
              <a:t>BatchFileName</a:t>
            </a:r>
            <a:r>
              <a:rPr lang="en-US" sz="1920" dirty="0"/>
              <a:t> (or their pathways) are incorrect</a:t>
            </a:r>
          </a:p>
          <a:p>
            <a:pPr lvl="1"/>
            <a:r>
              <a:rPr lang="en-US" sz="1920" dirty="0"/>
              <a:t>If running from code editor, the project’s working directory needs to be set to the exe/ folder. Sometimes it defaults to the </a:t>
            </a:r>
            <a:r>
              <a:rPr lang="en-US" sz="1920" dirty="0" err="1"/>
              <a:t>cvs</a:t>
            </a:r>
            <a:r>
              <a:rPr lang="en-US" sz="1920" dirty="0"/>
              <a:t>/objects/build/*/ folder</a:t>
            </a:r>
          </a:p>
        </p:txBody>
      </p:sp>
      <p:pic>
        <p:nvPicPr>
          <p:cNvPr id="4" name="Picture 3" descr="gcam_error1.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71600" y="2302655"/>
            <a:ext cx="7071360" cy="5253010"/>
          </a:xfrm>
          <a:prstGeom prst="rect">
            <a:avLst/>
          </a:prstGeom>
        </p:spPr>
      </p:pic>
      <p:sp>
        <p:nvSpPr>
          <p:cNvPr id="10" name="Content Placeholder 2"/>
          <p:cNvSpPr txBox="1">
            <a:spLocks/>
          </p:cNvSpPr>
          <p:nvPr/>
        </p:nvSpPr>
        <p:spPr bwMode="auto">
          <a:xfrm>
            <a:off x="2111715" y="2162093"/>
            <a:ext cx="9824086" cy="533400"/>
          </a:xfrm>
          <a:prstGeom prst="rect">
            <a:avLst/>
          </a:prstGeom>
          <a:noFill/>
          <a:ln>
            <a:noFill/>
          </a:ln>
          <a:extLs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30000"/>
              </a:spcBef>
              <a:spcAft>
                <a:spcPct val="0"/>
              </a:spcAft>
              <a:buClr>
                <a:schemeClr val="folHlink"/>
              </a:buClr>
              <a:buBlip>
                <a:blip r:embed="rId4"/>
              </a:buBlip>
              <a:defRPr sz="2400">
                <a:solidFill>
                  <a:schemeClr val="tx1"/>
                </a:solidFill>
                <a:latin typeface="+mn-lt"/>
                <a:ea typeface="ＭＳ Ｐゴシック" pitchFamily="-109" charset="-128"/>
                <a:cs typeface="ＭＳ Ｐゴシック" pitchFamily="33" charset="-128"/>
              </a:defRPr>
            </a:lvl1pPr>
            <a:lvl2pPr marL="742950" indent="-285750" algn="l" rtl="0" eaLnBrk="0" fontAlgn="base" hangingPunct="0">
              <a:lnSpc>
                <a:spcPct val="85000"/>
              </a:lnSpc>
              <a:spcBef>
                <a:spcPct val="30000"/>
              </a:spcBef>
              <a:spcAft>
                <a:spcPct val="0"/>
              </a:spcAft>
              <a:buClr>
                <a:schemeClr val="tx2"/>
              </a:buClr>
              <a:buSzPct val="80000"/>
              <a:buBlip>
                <a:blip r:embed="rId5"/>
              </a:buBlip>
              <a:defRPr sz="2000">
                <a:solidFill>
                  <a:schemeClr val="tx1"/>
                </a:solidFill>
                <a:latin typeface="+mn-lt"/>
                <a:ea typeface="ＭＳ Ｐゴシック" pitchFamily="-109" charset="-128"/>
              </a:defRPr>
            </a:lvl2pPr>
            <a:lvl3pPr marL="1143000" indent="-228600" algn="l" rtl="0" eaLnBrk="0" fontAlgn="base" hangingPunct="0">
              <a:lnSpc>
                <a:spcPct val="85000"/>
              </a:lnSpc>
              <a:spcBef>
                <a:spcPct val="30000"/>
              </a:spcBef>
              <a:spcAft>
                <a:spcPct val="0"/>
              </a:spcAft>
              <a:buClr>
                <a:srgbClr val="737373"/>
              </a:buClr>
              <a:buSzPct val="60000"/>
              <a:buBlip>
                <a:blip r:embed="rId6"/>
              </a:buBlip>
              <a:defRPr sz="2000">
                <a:solidFill>
                  <a:schemeClr val="tx1"/>
                </a:solidFill>
                <a:latin typeface="+mn-lt"/>
                <a:ea typeface="ＭＳ Ｐゴシック" pitchFamily="-109" charset="-128"/>
              </a:defRPr>
            </a:lvl3pPr>
            <a:lvl4pPr marL="1600200" indent="-228600" algn="l" rtl="0" eaLnBrk="0" fontAlgn="base" hangingPunct="0">
              <a:lnSpc>
                <a:spcPct val="85000"/>
              </a:lnSpc>
              <a:spcBef>
                <a:spcPct val="30000"/>
              </a:spcBef>
              <a:spcAft>
                <a:spcPct val="0"/>
              </a:spcAft>
              <a:buBlip>
                <a:blip r:embed="rId7"/>
              </a:buBlip>
              <a:defRPr sz="16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Blip>
                <a:blip r:embed="rId4"/>
              </a:buBlip>
              <a:defRPr sz="1400">
                <a:solidFill>
                  <a:schemeClr val="tx1"/>
                </a:solidFill>
                <a:latin typeface="+mn-lt"/>
                <a:ea typeface="ＭＳ Ｐゴシック" pitchFamily="-109" charset="-128"/>
              </a:defRPr>
            </a:lvl5pPr>
            <a:lvl6pPr marL="2514600" indent="-228600" algn="l" rtl="0" eaLnBrk="1" fontAlgn="base" hangingPunct="1">
              <a:spcBef>
                <a:spcPct val="20000"/>
              </a:spcBef>
              <a:spcAft>
                <a:spcPct val="0"/>
              </a:spcAft>
              <a:buBlip>
                <a:blip r:embed="rId7"/>
              </a:buBlip>
              <a:defRPr sz="1400">
                <a:solidFill>
                  <a:schemeClr val="tx1"/>
                </a:solidFill>
                <a:latin typeface="+mn-lt"/>
              </a:defRPr>
            </a:lvl6pPr>
            <a:lvl7pPr marL="2971800" indent="-228600" algn="l" rtl="0" eaLnBrk="1" fontAlgn="base" hangingPunct="1">
              <a:spcBef>
                <a:spcPct val="20000"/>
              </a:spcBef>
              <a:spcAft>
                <a:spcPct val="0"/>
              </a:spcAft>
              <a:buBlip>
                <a:blip r:embed="rId7"/>
              </a:buBlip>
              <a:defRPr sz="1400">
                <a:solidFill>
                  <a:schemeClr val="tx1"/>
                </a:solidFill>
                <a:latin typeface="+mn-lt"/>
              </a:defRPr>
            </a:lvl7pPr>
            <a:lvl8pPr marL="3429000" indent="-228600" algn="l" rtl="0" eaLnBrk="1" fontAlgn="base" hangingPunct="1">
              <a:spcBef>
                <a:spcPct val="20000"/>
              </a:spcBef>
              <a:spcAft>
                <a:spcPct val="0"/>
              </a:spcAft>
              <a:buBlip>
                <a:blip r:embed="rId7"/>
              </a:buBlip>
              <a:defRPr sz="1400">
                <a:solidFill>
                  <a:schemeClr val="tx1"/>
                </a:solidFill>
                <a:latin typeface="+mn-lt"/>
              </a:defRPr>
            </a:lvl8pPr>
            <a:lvl9pPr marL="3886200" indent="-228600" algn="l" rtl="0" eaLnBrk="1" fontAlgn="base" hangingPunct="1">
              <a:spcBef>
                <a:spcPct val="20000"/>
              </a:spcBef>
              <a:spcAft>
                <a:spcPct val="0"/>
              </a:spcAft>
              <a:buBlip>
                <a:blip r:embed="rId7"/>
              </a:buBlip>
              <a:defRPr sz="1400">
                <a:solidFill>
                  <a:schemeClr val="tx1"/>
                </a:solidFill>
                <a:latin typeface="+mn-lt"/>
              </a:defRPr>
            </a:lvl9pPr>
          </a:lstStyle>
          <a:p>
            <a:r>
              <a:rPr lang="en-US" sz="2160" dirty="0">
                <a:solidFill>
                  <a:srgbClr val="FF0000"/>
                </a:solidFill>
              </a:rPr>
              <a:t>Problem: Immediate crash</a:t>
            </a:r>
            <a:endParaRPr lang="en-US" sz="1920" dirty="0">
              <a:solidFill>
                <a:srgbClr val="FF0000"/>
              </a:solidFill>
            </a:endParaRPr>
          </a:p>
        </p:txBody>
      </p:sp>
    </p:spTree>
    <p:extLst>
      <p:ext uri="{BB962C8B-B14F-4D97-AF65-F5344CB8AC3E}">
        <p14:creationId xmlns:p14="http://schemas.microsoft.com/office/powerpoint/2010/main" val="59176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88AC4366-44FD-2D48-BAFD-3AC7AEDB6325}" type="slidenum">
              <a:rPr lang="en-US" sz="1080"/>
              <a:pPr eaLnBrk="1" hangingPunct="1"/>
              <a:t>69</a:t>
            </a:fld>
            <a:endParaRPr lang="en-US" sz="1080"/>
          </a:p>
        </p:txBody>
      </p:sp>
      <p:sp>
        <p:nvSpPr>
          <p:cNvPr id="50177" name="Title 1"/>
          <p:cNvSpPr>
            <a:spLocks noGrp="1"/>
          </p:cNvSpPr>
          <p:nvPr>
            <p:ph type="title"/>
          </p:nvPr>
        </p:nvSpPr>
        <p:spPr/>
        <p:txBody>
          <a:bodyPr/>
          <a:lstStyle/>
          <a:p>
            <a:r>
              <a:rPr lang="en-US" dirty="0">
                <a:latin typeface="Arial" charset="0"/>
                <a:ea typeface="ＭＳ Ｐゴシック" charset="0"/>
                <a:cs typeface="ＭＳ Ｐゴシック" charset="0"/>
              </a:rPr>
              <a:t>Configuration/input errors</a:t>
            </a:r>
          </a:p>
        </p:txBody>
      </p:sp>
      <p:sp>
        <p:nvSpPr>
          <p:cNvPr id="50179" name="Content Placeholder 5"/>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Problem: crash while reading in the </a:t>
            </a:r>
            <a:r>
              <a:rPr lang="en-US" dirty="0" err="1">
                <a:solidFill>
                  <a:srgbClr val="FF0000"/>
                </a:solidFill>
                <a:latin typeface="Arial" charset="0"/>
                <a:ea typeface="ＭＳ Ｐゴシック" charset="0"/>
                <a:cs typeface="ＭＳ Ｐゴシック" charset="0"/>
              </a:rPr>
              <a:t>ScenarioComponents</a:t>
            </a:r>
            <a:r>
              <a:rPr lang="en-US" dirty="0">
                <a:solidFill>
                  <a:srgbClr val="FF0000"/>
                </a:solidFill>
                <a:latin typeface="Arial" charset="0"/>
                <a:ea typeface="ＭＳ Ｐゴシック" charset="0"/>
                <a:cs typeface="ＭＳ Ｐゴシック" charset="0"/>
              </a:rPr>
              <a:t> XML files</a:t>
            </a:r>
          </a:p>
        </p:txBody>
      </p:sp>
      <p:sp>
        <p:nvSpPr>
          <p:cNvPr id="50180" name="Content Placeholder 5"/>
          <p:cNvSpPr txBox="1">
            <a:spLocks/>
          </p:cNvSpPr>
          <p:nvPr/>
        </p:nvSpPr>
        <p:spPr bwMode="auto">
          <a:xfrm>
            <a:off x="2223136" y="6600826"/>
            <a:ext cx="10264140" cy="120205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3"/>
              </a:buBlip>
            </a:pPr>
            <a:r>
              <a:rPr lang="en-US" sz="2880" dirty="0">
                <a:solidFill>
                  <a:schemeClr val="tx1">
                    <a:lumMod val="50000"/>
                  </a:schemeClr>
                </a:solidFill>
              </a:rPr>
              <a:t>Possible causes:</a:t>
            </a:r>
          </a:p>
          <a:p>
            <a:pPr lvl="1">
              <a:lnSpc>
                <a:spcPct val="85000"/>
              </a:lnSpc>
              <a:spcBef>
                <a:spcPct val="30000"/>
              </a:spcBef>
              <a:buClr>
                <a:schemeClr val="folHlink"/>
              </a:buClr>
              <a:buBlip>
                <a:blip r:embed="rId3"/>
              </a:buBlip>
            </a:pPr>
            <a:r>
              <a:rPr lang="en-US" sz="2880" dirty="0">
                <a:solidFill>
                  <a:schemeClr val="tx1">
                    <a:lumMod val="50000"/>
                  </a:schemeClr>
                </a:solidFill>
              </a:rPr>
              <a:t> File was not found (look for typos in the file name)</a:t>
            </a:r>
          </a:p>
          <a:p>
            <a:pPr lvl="1">
              <a:lnSpc>
                <a:spcPct val="85000"/>
              </a:lnSpc>
              <a:spcBef>
                <a:spcPct val="30000"/>
              </a:spcBef>
              <a:buClr>
                <a:schemeClr val="folHlink"/>
              </a:buClr>
              <a:buBlip>
                <a:blip r:embed="rId3"/>
              </a:buBlip>
            </a:pPr>
            <a:r>
              <a:rPr lang="en-US" sz="2880" dirty="0">
                <a:solidFill>
                  <a:schemeClr val="tx1">
                    <a:lumMod val="50000"/>
                  </a:schemeClr>
                </a:solidFill>
              </a:rPr>
              <a:t> File was not correctly formatted (when edited by hand)</a:t>
            </a:r>
          </a:p>
        </p:txBody>
      </p:sp>
      <p:pic>
        <p:nvPicPr>
          <p:cNvPr id="2" name="Picture 1" descr="gcam_erro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430064"/>
            <a:ext cx="10972800" cy="4435566"/>
          </a:xfrm>
          <a:prstGeom prst="rect">
            <a:avLst/>
          </a:prstGeom>
        </p:spPr>
      </p:pic>
    </p:spTree>
    <p:extLst>
      <p:ext uri="{BB962C8B-B14F-4D97-AF65-F5344CB8AC3E}">
        <p14:creationId xmlns:p14="http://schemas.microsoft.com/office/powerpoint/2010/main" val="320648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133E6-8EEF-5E40-8DCC-7CB5FA9D1C6C}"/>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23B15816-43BF-5340-9F18-32481F190D7B}"/>
              </a:ext>
            </a:extLst>
          </p:cNvPr>
          <p:cNvSpPr>
            <a:spLocks noGrp="1"/>
          </p:cNvSpPr>
          <p:nvPr>
            <p:ph type="title"/>
          </p:nvPr>
        </p:nvSpPr>
        <p:spPr/>
        <p:txBody>
          <a:bodyPr/>
          <a:lstStyle/>
          <a:p>
            <a:r>
              <a:rPr lang="en-US" dirty="0"/>
              <a:t>Building GCAM</a:t>
            </a:r>
          </a:p>
        </p:txBody>
      </p:sp>
      <p:sp>
        <p:nvSpPr>
          <p:cNvPr id="4" name="Content Placeholder 3">
            <a:extLst>
              <a:ext uri="{FF2B5EF4-FFF2-40B4-BE49-F238E27FC236}">
                <a16:creationId xmlns:a16="http://schemas.microsoft.com/office/drawing/2014/main" id="{84F6FBAF-EC9D-784D-B35A-C0C552BD2238}"/>
              </a:ext>
            </a:extLst>
          </p:cNvPr>
          <p:cNvSpPr>
            <a:spLocks noGrp="1"/>
          </p:cNvSpPr>
          <p:nvPr>
            <p:ph sz="quarter" idx="20"/>
          </p:nvPr>
        </p:nvSpPr>
        <p:spPr>
          <a:xfrm>
            <a:off x="1371599" y="2057399"/>
            <a:ext cx="12622697" cy="5486401"/>
          </a:xfrm>
        </p:spPr>
        <p:txBody>
          <a:bodyPr/>
          <a:lstStyle/>
          <a:p>
            <a:r>
              <a:rPr lang="en-US" dirty="0"/>
              <a:t>Most users will not need to build GCAM and can use the pre-built package.</a:t>
            </a:r>
          </a:p>
          <a:p>
            <a:endParaRPr lang="en-US" dirty="0"/>
          </a:p>
          <a:p>
            <a:r>
              <a:rPr lang="en-US" dirty="0"/>
              <a:t>If you do need to build GCAM, getting everything set up the first time can be challenging, but it is typically easy after that. The instructions on the next slide assume that you have gotten it set up correctly (including having installed all the third-party libraries GCAM relies on). </a:t>
            </a:r>
          </a:p>
          <a:p>
            <a:pPr lvl="1"/>
            <a:r>
              <a:rPr lang="en-US" dirty="0"/>
              <a:t>For more information, see </a:t>
            </a:r>
            <a:r>
              <a:rPr lang="en-US" dirty="0">
                <a:hlinkClick r:id="rId2"/>
              </a:rPr>
              <a:t>http://jgcri.github.io/gcam-doc/gcam-build.html</a:t>
            </a:r>
            <a:endParaRPr lang="en-US" dirty="0"/>
          </a:p>
        </p:txBody>
      </p:sp>
    </p:spTree>
    <p:extLst>
      <p:ext uri="{BB962C8B-B14F-4D97-AF65-F5344CB8AC3E}">
        <p14:creationId xmlns:p14="http://schemas.microsoft.com/office/powerpoint/2010/main" val="251202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A6887777-8572-CD42-B1A0-B5EF0006CA37}" type="slidenum">
              <a:rPr lang="en-US" sz="1080"/>
              <a:pPr eaLnBrk="1" hangingPunct="1"/>
              <a:t>70</a:t>
            </a:fld>
            <a:endParaRPr lang="en-US" sz="1080"/>
          </a:p>
        </p:txBody>
      </p:sp>
      <p:sp>
        <p:nvSpPr>
          <p:cNvPr id="51201" name="Title 1"/>
          <p:cNvSpPr>
            <a:spLocks noGrp="1"/>
          </p:cNvSpPr>
          <p:nvPr>
            <p:ph type="title"/>
          </p:nvPr>
        </p:nvSpPr>
        <p:spPr/>
        <p:txBody>
          <a:bodyPr/>
          <a:lstStyle/>
          <a:p>
            <a:r>
              <a:rPr lang="en-US" dirty="0">
                <a:latin typeface="Arial" charset="0"/>
                <a:ea typeface="ＭＳ Ｐゴシック" charset="0"/>
                <a:cs typeface="ＭＳ Ｐゴシック" charset="0"/>
              </a:rPr>
              <a:t>Configuration/input errors</a:t>
            </a:r>
          </a:p>
        </p:txBody>
      </p:sp>
      <p:sp>
        <p:nvSpPr>
          <p:cNvPr id="51203" name="Content Placeholder 5"/>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Problem: crash after XML parsing, before first period</a:t>
            </a:r>
          </a:p>
        </p:txBody>
      </p:sp>
      <p:sp>
        <p:nvSpPr>
          <p:cNvPr id="51205" name="Content Placeholder 5"/>
          <p:cNvSpPr txBox="1">
            <a:spLocks/>
          </p:cNvSpPr>
          <p:nvPr/>
        </p:nvSpPr>
        <p:spPr bwMode="auto">
          <a:xfrm>
            <a:off x="2118359" y="5600700"/>
            <a:ext cx="10707303" cy="20574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2"/>
              </a:buBlip>
            </a:pPr>
            <a:r>
              <a:rPr lang="en-US" sz="2880" dirty="0">
                <a:solidFill>
                  <a:schemeClr val="tx1">
                    <a:lumMod val="50000"/>
                  </a:schemeClr>
                </a:solidFill>
              </a:rPr>
              <a:t>Possible causes: </a:t>
            </a:r>
          </a:p>
          <a:p>
            <a:pPr lvl="1">
              <a:lnSpc>
                <a:spcPct val="85000"/>
              </a:lnSpc>
              <a:spcBef>
                <a:spcPct val="30000"/>
              </a:spcBef>
              <a:buClr>
                <a:schemeClr val="folHlink"/>
              </a:buClr>
              <a:buBlip>
                <a:blip r:embed="rId2"/>
              </a:buBlip>
            </a:pPr>
            <a:r>
              <a:rPr lang="en-US" sz="2880" dirty="0">
                <a:solidFill>
                  <a:schemeClr val="tx1">
                    <a:lumMod val="50000"/>
                  </a:schemeClr>
                </a:solidFill>
              </a:rPr>
              <a:t> Mis-spelled a technology name (Cement instead of cement). Strings in GCAM are case-sensitive.</a:t>
            </a:r>
          </a:p>
          <a:p>
            <a:pPr lvl="1">
              <a:lnSpc>
                <a:spcPct val="85000"/>
              </a:lnSpc>
              <a:spcBef>
                <a:spcPct val="30000"/>
              </a:spcBef>
              <a:buClr>
                <a:schemeClr val="folHlink"/>
              </a:buClr>
              <a:buBlip>
                <a:blip r:embed="rId2"/>
              </a:buBlip>
            </a:pPr>
            <a:r>
              <a:rPr lang="en-US" sz="2880" dirty="0">
                <a:solidFill>
                  <a:schemeClr val="tx1">
                    <a:lumMod val="50000"/>
                  </a:schemeClr>
                </a:solidFill>
              </a:rPr>
              <a:t> Missing technology</a:t>
            </a:r>
          </a:p>
          <a:p>
            <a:pPr lvl="1">
              <a:lnSpc>
                <a:spcPct val="85000"/>
              </a:lnSpc>
              <a:spcBef>
                <a:spcPct val="30000"/>
              </a:spcBef>
              <a:buClr>
                <a:schemeClr val="folHlink"/>
              </a:buClr>
              <a:buBlip>
                <a:blip r:embed="rId2"/>
              </a:buBlip>
            </a:pPr>
            <a:r>
              <a:rPr lang="en-US" sz="2880" dirty="0">
                <a:solidFill>
                  <a:schemeClr val="tx1">
                    <a:lumMod val="50000"/>
                  </a:schemeClr>
                </a:solidFill>
              </a:rPr>
              <a:t>Added some land input in some region / basin / crop combination that does not exist</a:t>
            </a:r>
          </a:p>
        </p:txBody>
      </p:sp>
      <p:pic>
        <p:nvPicPr>
          <p:cNvPr id="3" name="Picture 2" descr="gcam_error3a.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1456" y="2398746"/>
            <a:ext cx="8822454" cy="3422416"/>
          </a:xfrm>
          <a:prstGeom prst="rect">
            <a:avLst/>
          </a:prstGeom>
        </p:spPr>
      </p:pic>
    </p:spTree>
    <p:extLst>
      <p:ext uri="{BB962C8B-B14F-4D97-AF65-F5344CB8AC3E}">
        <p14:creationId xmlns:p14="http://schemas.microsoft.com/office/powerpoint/2010/main" val="279211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B2D36F-F366-D545-B44B-AD04AB000BF6}"/>
              </a:ext>
            </a:extLst>
          </p:cNvPr>
          <p:cNvSpPr>
            <a:spLocks noGrp="1"/>
          </p:cNvSpPr>
          <p:nvPr>
            <p:ph type="sldNum" sz="quarter" idx="12"/>
          </p:nvPr>
        </p:nvSpPr>
        <p:spPr/>
        <p:txBody>
          <a:bodyPr/>
          <a:lstStyle/>
          <a:p>
            <a:fld id="{FE7A4BB3-E848-5A44-82DF-322201952CD8}" type="slidenum">
              <a:rPr lang="en-US" smtClean="0"/>
              <a:pPr/>
              <a:t>71</a:t>
            </a:fld>
            <a:endParaRPr lang="en-US" dirty="0"/>
          </a:p>
        </p:txBody>
      </p:sp>
      <p:sp>
        <p:nvSpPr>
          <p:cNvPr id="3" name="Title 2">
            <a:extLst>
              <a:ext uri="{FF2B5EF4-FFF2-40B4-BE49-F238E27FC236}">
                <a16:creationId xmlns:a16="http://schemas.microsoft.com/office/drawing/2014/main" id="{64362BFF-3CB4-BB4E-8F8B-E4DE53E3EB89}"/>
              </a:ext>
            </a:extLst>
          </p:cNvPr>
          <p:cNvSpPr>
            <a:spLocks noGrp="1"/>
          </p:cNvSpPr>
          <p:nvPr>
            <p:ph type="title"/>
          </p:nvPr>
        </p:nvSpPr>
        <p:spPr/>
        <p:txBody>
          <a:bodyPr/>
          <a:lstStyle/>
          <a:p>
            <a:r>
              <a:rPr lang="en-US" dirty="0"/>
              <a:t>Configuration/input errors</a:t>
            </a:r>
          </a:p>
        </p:txBody>
      </p:sp>
      <p:sp>
        <p:nvSpPr>
          <p:cNvPr id="4" name="Content Placeholder 3">
            <a:extLst>
              <a:ext uri="{FF2B5EF4-FFF2-40B4-BE49-F238E27FC236}">
                <a16:creationId xmlns:a16="http://schemas.microsoft.com/office/drawing/2014/main" id="{23B3F109-D16C-0D47-BF76-C7411A39B293}"/>
              </a:ext>
            </a:extLst>
          </p:cNvPr>
          <p:cNvSpPr>
            <a:spLocks noGrp="1"/>
          </p:cNvSpPr>
          <p:nvPr>
            <p:ph sz="quarter" idx="20"/>
          </p:nvPr>
        </p:nvSpPr>
        <p:spPr>
          <a:xfrm>
            <a:off x="1371600" y="2057400"/>
            <a:ext cx="12801600" cy="457200"/>
          </a:xfrm>
        </p:spPr>
        <p:txBody>
          <a:bodyPr/>
          <a:lstStyle/>
          <a:p>
            <a:r>
              <a:rPr lang="en-US" dirty="0">
                <a:solidFill>
                  <a:srgbClr val="FF0000"/>
                </a:solidFill>
              </a:rPr>
              <a:t>Problem: message printed to screen about explicitly creating a market for CO</a:t>
            </a:r>
            <a:r>
              <a:rPr lang="en-US" baseline="-25000" dirty="0">
                <a:solidFill>
                  <a:srgbClr val="FF0000"/>
                </a:solidFill>
              </a:rPr>
              <a:t>2</a:t>
            </a:r>
            <a:r>
              <a:rPr lang="en-US" dirty="0">
                <a:solidFill>
                  <a:srgbClr val="FF0000"/>
                </a:solidFill>
              </a:rPr>
              <a:t> (model will not abort, but will have solving problems later)</a:t>
            </a:r>
          </a:p>
        </p:txBody>
      </p:sp>
      <p:pic>
        <p:nvPicPr>
          <p:cNvPr id="6" name="Picture 5">
            <a:extLst>
              <a:ext uri="{FF2B5EF4-FFF2-40B4-BE49-F238E27FC236}">
                <a16:creationId xmlns:a16="http://schemas.microsoft.com/office/drawing/2014/main" id="{16BBF83A-80FA-F446-8693-53F78F5A3093}"/>
              </a:ext>
            </a:extLst>
          </p:cNvPr>
          <p:cNvPicPr>
            <a:picLocks noChangeAspect="1"/>
          </p:cNvPicPr>
          <p:nvPr/>
        </p:nvPicPr>
        <p:blipFill>
          <a:blip r:embed="rId2"/>
          <a:stretch>
            <a:fillRect/>
          </a:stretch>
        </p:blipFill>
        <p:spPr>
          <a:xfrm>
            <a:off x="1460500" y="2920408"/>
            <a:ext cx="11709400" cy="3962400"/>
          </a:xfrm>
          <a:prstGeom prst="rect">
            <a:avLst/>
          </a:prstGeom>
        </p:spPr>
      </p:pic>
      <p:sp>
        <p:nvSpPr>
          <p:cNvPr id="7" name="Content Placeholder 5">
            <a:extLst>
              <a:ext uri="{FF2B5EF4-FFF2-40B4-BE49-F238E27FC236}">
                <a16:creationId xmlns:a16="http://schemas.microsoft.com/office/drawing/2014/main" id="{660BF113-0127-9D4E-A984-C3611BFEA6A9}"/>
              </a:ext>
            </a:extLst>
          </p:cNvPr>
          <p:cNvSpPr txBox="1">
            <a:spLocks/>
          </p:cNvSpPr>
          <p:nvPr/>
        </p:nvSpPr>
        <p:spPr bwMode="auto">
          <a:xfrm>
            <a:off x="1460500" y="7133559"/>
            <a:ext cx="12622696" cy="109604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3"/>
              </a:buBlip>
            </a:pPr>
            <a:r>
              <a:rPr lang="en-US" sz="2880" dirty="0">
                <a:solidFill>
                  <a:schemeClr val="tx1">
                    <a:lumMod val="50000"/>
                  </a:schemeClr>
                </a:solidFill>
              </a:rPr>
              <a:t>Cause:  A carbon price must be read in with target finder in order to set up dependencies.  Be sure to start from </a:t>
            </a:r>
            <a:r>
              <a:rPr lang="en-US" sz="2880" dirty="0" err="1">
                <a:solidFill>
                  <a:schemeClr val="tx1">
                    <a:lumMod val="50000"/>
                  </a:schemeClr>
                </a:solidFill>
              </a:rPr>
              <a:t>configuration_policy.xml</a:t>
            </a:r>
            <a:endParaRPr lang="en-US" sz="2880" dirty="0">
              <a:solidFill>
                <a:schemeClr val="tx1">
                  <a:lumMod val="50000"/>
                </a:schemeClr>
              </a:solidFill>
            </a:endParaRPr>
          </a:p>
        </p:txBody>
      </p:sp>
    </p:spTree>
    <p:extLst>
      <p:ext uri="{BB962C8B-B14F-4D97-AF65-F5344CB8AC3E}">
        <p14:creationId xmlns:p14="http://schemas.microsoft.com/office/powerpoint/2010/main" val="81365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BCE08CB1-BE93-E94B-8BC7-C29F47452C13}" type="slidenum">
              <a:rPr lang="en-US" sz="1080"/>
              <a:pPr eaLnBrk="1" hangingPunct="1"/>
              <a:t>72</a:t>
            </a:fld>
            <a:endParaRPr lang="en-US" sz="1080"/>
          </a:p>
        </p:txBody>
      </p:sp>
      <p:sp>
        <p:nvSpPr>
          <p:cNvPr id="52225" name="Title 1"/>
          <p:cNvSpPr>
            <a:spLocks noGrp="1"/>
          </p:cNvSpPr>
          <p:nvPr>
            <p:ph type="title"/>
          </p:nvPr>
        </p:nvSpPr>
        <p:spPr/>
        <p:txBody>
          <a:bodyPr/>
          <a:lstStyle/>
          <a:p>
            <a:r>
              <a:rPr lang="en-US" dirty="0">
                <a:latin typeface="Arial" charset="0"/>
                <a:ea typeface="ＭＳ Ｐゴシック" charset="0"/>
                <a:cs typeface="ＭＳ Ｐゴシック" charset="0"/>
              </a:rPr>
              <a:t>Calibration Failures versus Solver Failures</a:t>
            </a:r>
          </a:p>
        </p:txBody>
      </p:sp>
      <p:pic>
        <p:nvPicPr>
          <p:cNvPr id="2" name="Picture 1" descr="gcam_error4.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7883" y="2278344"/>
            <a:ext cx="11107037" cy="4797623"/>
          </a:xfrm>
          <a:prstGeom prst="rect">
            <a:avLst/>
          </a:prstGeom>
        </p:spPr>
      </p:pic>
      <p:sp>
        <p:nvSpPr>
          <p:cNvPr id="7" name="Rectangle 6">
            <a:extLst>
              <a:ext uri="{FF2B5EF4-FFF2-40B4-BE49-F238E27FC236}">
                <a16:creationId xmlns:a16="http://schemas.microsoft.com/office/drawing/2014/main" id="{A3B5DB1C-B767-2B45-8CB1-C15D150D3F2F}"/>
              </a:ext>
            </a:extLst>
          </p:cNvPr>
          <p:cNvSpPr/>
          <p:nvPr/>
        </p:nvSpPr>
        <p:spPr>
          <a:xfrm>
            <a:off x="10585938" y="3475106"/>
            <a:ext cx="3767375" cy="1559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Calibration failure: Read-in values for supply and demand don’t match</a:t>
            </a:r>
          </a:p>
        </p:txBody>
      </p:sp>
      <p:sp>
        <p:nvSpPr>
          <p:cNvPr id="8" name="Rectangle 7">
            <a:extLst>
              <a:ext uri="{FF2B5EF4-FFF2-40B4-BE49-F238E27FC236}">
                <a16:creationId xmlns:a16="http://schemas.microsoft.com/office/drawing/2014/main" id="{868A801F-B8EB-DD4B-B350-81BE7D7801F5}"/>
              </a:ext>
            </a:extLst>
          </p:cNvPr>
          <p:cNvSpPr/>
          <p:nvPr/>
        </p:nvSpPr>
        <p:spPr>
          <a:xfrm>
            <a:off x="10541455" y="6178765"/>
            <a:ext cx="3811858" cy="1593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Solver failure: model cannot find a set of prices where supply and demand are equal for all commodities</a:t>
            </a:r>
          </a:p>
        </p:txBody>
      </p:sp>
      <p:cxnSp>
        <p:nvCxnSpPr>
          <p:cNvPr id="9" name="Straight Arrow Connector 8">
            <a:extLst>
              <a:ext uri="{FF2B5EF4-FFF2-40B4-BE49-F238E27FC236}">
                <a16:creationId xmlns:a16="http://schemas.microsoft.com/office/drawing/2014/main" id="{03994890-CCAF-EB44-AF91-EFCA2DB6376E}"/>
              </a:ext>
            </a:extLst>
          </p:cNvPr>
          <p:cNvCxnSpPr>
            <a:cxnSpLocks/>
            <a:stCxn id="7" idx="1"/>
          </p:cNvCxnSpPr>
          <p:nvPr/>
        </p:nvCxnSpPr>
        <p:spPr>
          <a:xfrm flipH="1" flipV="1">
            <a:off x="4835770" y="4114801"/>
            <a:ext cx="5750168" cy="14003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BF8144-B8D2-A449-AEF2-E5A74231A47C}"/>
              </a:ext>
            </a:extLst>
          </p:cNvPr>
          <p:cNvCxnSpPr>
            <a:cxnSpLocks/>
          </p:cNvCxnSpPr>
          <p:nvPr/>
        </p:nvCxnSpPr>
        <p:spPr>
          <a:xfrm flipH="1" flipV="1">
            <a:off x="4791287" y="6178764"/>
            <a:ext cx="5750169" cy="537447"/>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32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BCE08CB1-BE93-E94B-8BC7-C29F47452C13}" type="slidenum">
              <a:rPr lang="en-US" sz="1080"/>
              <a:pPr eaLnBrk="1" hangingPunct="1"/>
              <a:t>73</a:t>
            </a:fld>
            <a:endParaRPr lang="en-US" sz="1080"/>
          </a:p>
        </p:txBody>
      </p:sp>
      <p:sp>
        <p:nvSpPr>
          <p:cNvPr id="52225" name="Title 1"/>
          <p:cNvSpPr>
            <a:spLocks noGrp="1"/>
          </p:cNvSpPr>
          <p:nvPr>
            <p:ph type="title"/>
          </p:nvPr>
        </p:nvSpPr>
        <p:spPr/>
        <p:txBody>
          <a:bodyPr/>
          <a:lstStyle/>
          <a:p>
            <a:r>
              <a:rPr lang="en-US" dirty="0">
                <a:latin typeface="Arial" charset="0"/>
                <a:ea typeface="ＭＳ Ｐゴシック" charset="0"/>
                <a:cs typeface="ＭＳ Ｐゴシック" charset="0"/>
              </a:rPr>
              <a:t>Errors from changes to input files</a:t>
            </a:r>
          </a:p>
        </p:txBody>
      </p:sp>
      <p:sp>
        <p:nvSpPr>
          <p:cNvPr id="52227" name="Content Placeholder 5"/>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Problem: the model does not calibrate or solve the base years:</a:t>
            </a:r>
          </a:p>
        </p:txBody>
      </p:sp>
      <p:sp>
        <p:nvSpPr>
          <p:cNvPr id="52228" name="Content Placeholder 5"/>
          <p:cNvSpPr txBox="1">
            <a:spLocks/>
          </p:cNvSpPr>
          <p:nvPr/>
        </p:nvSpPr>
        <p:spPr bwMode="auto">
          <a:xfrm>
            <a:off x="2314576" y="6870361"/>
            <a:ext cx="10487024" cy="142303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2"/>
              </a:buBlip>
            </a:pPr>
            <a:r>
              <a:rPr lang="en-US" dirty="0">
                <a:solidFill>
                  <a:schemeClr val="tx1">
                    <a:lumMod val="50000"/>
                  </a:schemeClr>
                </a:solidFill>
              </a:rPr>
              <a:t>Cause: Unbalanced supply and demand in calibration years. Check all calibration data, including coefficients to debug. In this case, the base-year electricity input-output coefficient of cement production was changed, causing system-wide imbalances between electricity demand and supply.</a:t>
            </a:r>
          </a:p>
        </p:txBody>
      </p:sp>
      <p:pic>
        <p:nvPicPr>
          <p:cNvPr id="2" name="Picture 1" descr="gcam_error4.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28609" y="2366984"/>
            <a:ext cx="10972800" cy="4739640"/>
          </a:xfrm>
          <a:prstGeom prst="rect">
            <a:avLst/>
          </a:prstGeom>
        </p:spPr>
      </p:pic>
    </p:spTree>
    <p:extLst>
      <p:ext uri="{BB962C8B-B14F-4D97-AF65-F5344CB8AC3E}">
        <p14:creationId xmlns:p14="http://schemas.microsoft.com/office/powerpoint/2010/main" val="78284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19E51980-7206-9D4C-9AF5-10DFFC120D50}" type="slidenum">
              <a:rPr lang="en-US" sz="1080"/>
              <a:pPr eaLnBrk="1" hangingPunct="1"/>
              <a:t>74</a:t>
            </a:fld>
            <a:endParaRPr lang="en-US" sz="1080"/>
          </a:p>
        </p:txBody>
      </p:sp>
      <p:sp>
        <p:nvSpPr>
          <p:cNvPr id="53249" name="Title 1"/>
          <p:cNvSpPr>
            <a:spLocks noGrp="1"/>
          </p:cNvSpPr>
          <p:nvPr>
            <p:ph type="title"/>
          </p:nvPr>
        </p:nvSpPr>
        <p:spPr/>
        <p:txBody>
          <a:bodyPr/>
          <a:lstStyle/>
          <a:p>
            <a:r>
              <a:rPr lang="en-US" dirty="0">
                <a:latin typeface="Arial" charset="0"/>
                <a:ea typeface="ＭＳ Ｐゴシック" charset="0"/>
                <a:cs typeface="ＭＳ Ｐゴシック" charset="0"/>
              </a:rPr>
              <a:t>Model not solving</a:t>
            </a:r>
          </a:p>
        </p:txBody>
      </p:sp>
      <p:sp>
        <p:nvSpPr>
          <p:cNvPr id="53250" name="Content Placeholder 2"/>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Problem: the model fails to solve in some period</a:t>
            </a:r>
            <a:endParaRPr lang="en-US" dirty="0">
              <a:latin typeface="Arial" charset="0"/>
              <a:ea typeface="ＭＳ Ｐゴシック" charset="0"/>
              <a:cs typeface="ＭＳ Ｐゴシック" charset="0"/>
            </a:endParaRPr>
          </a:p>
        </p:txBody>
      </p:sp>
      <p:pic>
        <p:nvPicPr>
          <p:cNvPr id="2" name="Picture 1" descr="gcam_error5.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28800" y="2367465"/>
            <a:ext cx="10972800" cy="3709334"/>
          </a:xfrm>
          <a:prstGeom prst="rect">
            <a:avLst/>
          </a:prstGeom>
        </p:spPr>
      </p:pic>
      <p:sp>
        <p:nvSpPr>
          <p:cNvPr id="6" name="Content Placeholder 5">
            <a:extLst>
              <a:ext uri="{FF2B5EF4-FFF2-40B4-BE49-F238E27FC236}">
                <a16:creationId xmlns:a16="http://schemas.microsoft.com/office/drawing/2014/main" id="{6CF7C4A3-5C4B-B74D-BB9E-896A86B5C4EF}"/>
              </a:ext>
            </a:extLst>
          </p:cNvPr>
          <p:cNvSpPr txBox="1">
            <a:spLocks/>
          </p:cNvSpPr>
          <p:nvPr/>
        </p:nvSpPr>
        <p:spPr bwMode="auto">
          <a:xfrm>
            <a:off x="1828800" y="5840768"/>
            <a:ext cx="10487024" cy="201309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3"/>
              </a:buBlip>
            </a:pPr>
            <a:r>
              <a:rPr lang="en-US" dirty="0">
                <a:solidFill>
                  <a:schemeClr val="tx1">
                    <a:lumMod val="50000"/>
                  </a:schemeClr>
                </a:solidFill>
              </a:rPr>
              <a:t>Cause: solution issues can be difficult to decipher</a:t>
            </a:r>
          </a:p>
          <a:p>
            <a:pPr lvl="1">
              <a:lnSpc>
                <a:spcPct val="85000"/>
              </a:lnSpc>
              <a:spcBef>
                <a:spcPct val="30000"/>
              </a:spcBef>
              <a:buClr>
                <a:schemeClr val="folHlink"/>
              </a:buClr>
              <a:buBlip>
                <a:blip r:embed="rId3"/>
              </a:buBlip>
            </a:pPr>
            <a:r>
              <a:rPr lang="en-US" dirty="0">
                <a:solidFill>
                  <a:schemeClr val="tx1">
                    <a:lumMod val="50000"/>
                  </a:schemeClr>
                </a:solidFill>
              </a:rPr>
              <a:t>Useful to make ”one” change at a time</a:t>
            </a:r>
          </a:p>
          <a:p>
            <a:pPr lvl="1">
              <a:lnSpc>
                <a:spcPct val="85000"/>
              </a:lnSpc>
              <a:spcBef>
                <a:spcPct val="30000"/>
              </a:spcBef>
              <a:buClr>
                <a:schemeClr val="folHlink"/>
              </a:buClr>
              <a:buBlip>
                <a:blip r:embed="rId3"/>
              </a:buBlip>
            </a:pPr>
            <a:r>
              <a:rPr lang="en-US" dirty="0">
                <a:solidFill>
                  <a:schemeClr val="tx1">
                    <a:lumMod val="50000"/>
                  </a:schemeClr>
                </a:solidFill>
              </a:rPr>
              <a:t>Double check your configuration</a:t>
            </a:r>
          </a:p>
          <a:p>
            <a:pPr lvl="1">
              <a:lnSpc>
                <a:spcPct val="85000"/>
              </a:lnSpc>
              <a:spcBef>
                <a:spcPct val="30000"/>
              </a:spcBef>
              <a:buClr>
                <a:schemeClr val="folHlink"/>
              </a:buClr>
              <a:buBlip>
                <a:blip r:embed="rId3"/>
              </a:buBlip>
            </a:pPr>
            <a:r>
              <a:rPr lang="en-US" dirty="0">
                <a:solidFill>
                  <a:schemeClr val="tx1">
                    <a:lumMod val="50000"/>
                  </a:schemeClr>
                </a:solidFill>
              </a:rPr>
              <a:t>Use supply / demand curves feature to check problem markets (input/extra/</a:t>
            </a:r>
            <a:r>
              <a:rPr lang="en-US" dirty="0" err="1"/>
              <a:t>supply_demand_curves.xml</a:t>
            </a:r>
            <a:r>
              <a:rPr lang="en-US" dirty="0"/>
              <a:t>)</a:t>
            </a:r>
          </a:p>
        </p:txBody>
      </p:sp>
    </p:spTree>
    <p:extLst>
      <p:ext uri="{BB962C8B-B14F-4D97-AF65-F5344CB8AC3E}">
        <p14:creationId xmlns:p14="http://schemas.microsoft.com/office/powerpoint/2010/main" val="139012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4F98E-50EA-5343-B6BE-71EA1CAF0EC5}"/>
              </a:ext>
            </a:extLst>
          </p:cNvPr>
          <p:cNvSpPr>
            <a:spLocks noGrp="1"/>
          </p:cNvSpPr>
          <p:nvPr>
            <p:ph type="sldNum" sz="quarter" idx="12"/>
          </p:nvPr>
        </p:nvSpPr>
        <p:spPr/>
        <p:txBody>
          <a:bodyPr/>
          <a:lstStyle/>
          <a:p>
            <a:fld id="{FE7A4BB3-E848-5A44-82DF-322201952CD8}" type="slidenum">
              <a:rPr lang="en-US" smtClean="0"/>
              <a:pPr/>
              <a:t>75</a:t>
            </a:fld>
            <a:endParaRPr lang="en-US" dirty="0"/>
          </a:p>
        </p:txBody>
      </p:sp>
      <p:sp>
        <p:nvSpPr>
          <p:cNvPr id="3" name="Title 2">
            <a:extLst>
              <a:ext uri="{FF2B5EF4-FFF2-40B4-BE49-F238E27FC236}">
                <a16:creationId xmlns:a16="http://schemas.microsoft.com/office/drawing/2014/main" id="{01C19B2A-2DE1-B249-81DF-32DAEB83A69D}"/>
              </a:ext>
            </a:extLst>
          </p:cNvPr>
          <p:cNvSpPr>
            <a:spLocks noGrp="1"/>
          </p:cNvSpPr>
          <p:nvPr>
            <p:ph type="title"/>
          </p:nvPr>
        </p:nvSpPr>
        <p:spPr/>
        <p:txBody>
          <a:bodyPr/>
          <a:lstStyle/>
          <a:p>
            <a:r>
              <a:rPr lang="en-US" dirty="0"/>
              <a:t>Model not solving</a:t>
            </a:r>
          </a:p>
        </p:txBody>
      </p:sp>
      <p:sp>
        <p:nvSpPr>
          <p:cNvPr id="4" name="Content Placeholder 3">
            <a:extLst>
              <a:ext uri="{FF2B5EF4-FFF2-40B4-BE49-F238E27FC236}">
                <a16:creationId xmlns:a16="http://schemas.microsoft.com/office/drawing/2014/main" id="{FAF055F3-8EC0-654F-86BF-978C7E7849E7}"/>
              </a:ext>
            </a:extLst>
          </p:cNvPr>
          <p:cNvSpPr>
            <a:spLocks noGrp="1"/>
          </p:cNvSpPr>
          <p:nvPr>
            <p:ph sz="quarter" idx="20"/>
          </p:nvPr>
        </p:nvSpPr>
        <p:spPr>
          <a:xfrm>
            <a:off x="1371600" y="2057399"/>
            <a:ext cx="12471991" cy="5486401"/>
          </a:xfrm>
        </p:spPr>
        <p:txBody>
          <a:bodyPr/>
          <a:lstStyle/>
          <a:p>
            <a:r>
              <a:rPr lang="en-US" dirty="0"/>
              <a:t>Solver failures can be difficult to diagnose. Some things to try:</a:t>
            </a:r>
          </a:p>
          <a:p>
            <a:pPr lvl="1"/>
            <a:r>
              <a:rPr lang="en-US" dirty="0"/>
              <a:t>Look for discontinuities or vertical supply or demand curves, either by thinking about what you’ve changed that could have led to that OR by using the supply-demand curve calculator to print the curves.</a:t>
            </a:r>
          </a:p>
          <a:p>
            <a:pPr lvl="1"/>
            <a:r>
              <a:rPr lang="en-US" dirty="0"/>
              <a:t>Use </a:t>
            </a:r>
            <a:r>
              <a:rPr lang="en-US" dirty="0">
                <a:hlinkClick r:id="rId2"/>
              </a:rPr>
              <a:t>https://github.com/JGCRI/gcamwrapper</a:t>
            </a:r>
            <a:r>
              <a:rPr lang="en-US" dirty="0"/>
              <a:t> to debug interactively from R or Python</a:t>
            </a:r>
          </a:p>
        </p:txBody>
      </p:sp>
      <p:pic>
        <p:nvPicPr>
          <p:cNvPr id="5" name="Picture 4">
            <a:extLst>
              <a:ext uri="{FF2B5EF4-FFF2-40B4-BE49-F238E27FC236}">
                <a16:creationId xmlns:a16="http://schemas.microsoft.com/office/drawing/2014/main" id="{9AEC1742-1912-E346-A2EC-D9DE80E31278}"/>
              </a:ext>
            </a:extLst>
          </p:cNvPr>
          <p:cNvPicPr>
            <a:picLocks noChangeAspect="1"/>
          </p:cNvPicPr>
          <p:nvPr/>
        </p:nvPicPr>
        <p:blipFill>
          <a:blip r:embed="rId3"/>
          <a:stretch>
            <a:fillRect/>
          </a:stretch>
        </p:blipFill>
        <p:spPr>
          <a:xfrm>
            <a:off x="1769288" y="4071236"/>
            <a:ext cx="6157236" cy="3701164"/>
          </a:xfrm>
          <a:prstGeom prst="rect">
            <a:avLst/>
          </a:prstGeom>
        </p:spPr>
      </p:pic>
      <p:sp>
        <p:nvSpPr>
          <p:cNvPr id="6" name="TextBox 5">
            <a:extLst>
              <a:ext uri="{FF2B5EF4-FFF2-40B4-BE49-F238E27FC236}">
                <a16:creationId xmlns:a16="http://schemas.microsoft.com/office/drawing/2014/main" id="{B5A6D6A0-37E7-224B-9925-8A0831CB51F8}"/>
              </a:ext>
            </a:extLst>
          </p:cNvPr>
          <p:cNvSpPr txBox="1"/>
          <p:nvPr/>
        </p:nvSpPr>
        <p:spPr>
          <a:xfrm>
            <a:off x="8123275" y="5341204"/>
            <a:ext cx="5295014" cy="830997"/>
          </a:xfrm>
          <a:prstGeom prst="rect">
            <a:avLst/>
          </a:prstGeom>
          <a:noFill/>
        </p:spPr>
        <p:txBody>
          <a:bodyPr wrap="square" rtlCol="0">
            <a:spAutoFit/>
          </a:bodyPr>
          <a:lstStyle/>
          <a:p>
            <a:r>
              <a:rPr lang="en-US" sz="2400" dirty="0"/>
              <a:t>Well-behaved and intersecting. Should solve easily.</a:t>
            </a:r>
          </a:p>
        </p:txBody>
      </p:sp>
    </p:spTree>
    <p:extLst>
      <p:ext uri="{BB962C8B-B14F-4D97-AF65-F5344CB8AC3E}">
        <p14:creationId xmlns:p14="http://schemas.microsoft.com/office/powerpoint/2010/main" val="398519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4F98E-50EA-5343-B6BE-71EA1CAF0EC5}"/>
              </a:ext>
            </a:extLst>
          </p:cNvPr>
          <p:cNvSpPr>
            <a:spLocks noGrp="1"/>
          </p:cNvSpPr>
          <p:nvPr>
            <p:ph type="sldNum" sz="quarter" idx="12"/>
          </p:nvPr>
        </p:nvSpPr>
        <p:spPr/>
        <p:txBody>
          <a:bodyPr/>
          <a:lstStyle/>
          <a:p>
            <a:fld id="{FE7A4BB3-E848-5A44-82DF-322201952CD8}" type="slidenum">
              <a:rPr lang="en-US" smtClean="0"/>
              <a:pPr/>
              <a:t>76</a:t>
            </a:fld>
            <a:endParaRPr lang="en-US" dirty="0"/>
          </a:p>
        </p:txBody>
      </p:sp>
      <p:sp>
        <p:nvSpPr>
          <p:cNvPr id="3" name="Title 2">
            <a:extLst>
              <a:ext uri="{FF2B5EF4-FFF2-40B4-BE49-F238E27FC236}">
                <a16:creationId xmlns:a16="http://schemas.microsoft.com/office/drawing/2014/main" id="{01C19B2A-2DE1-B249-81DF-32DAEB83A69D}"/>
              </a:ext>
            </a:extLst>
          </p:cNvPr>
          <p:cNvSpPr>
            <a:spLocks noGrp="1"/>
          </p:cNvSpPr>
          <p:nvPr>
            <p:ph type="title"/>
          </p:nvPr>
        </p:nvSpPr>
        <p:spPr/>
        <p:txBody>
          <a:bodyPr/>
          <a:lstStyle/>
          <a:p>
            <a:r>
              <a:rPr lang="en-US" dirty="0"/>
              <a:t>Model not solving</a:t>
            </a:r>
          </a:p>
        </p:txBody>
      </p:sp>
      <p:sp>
        <p:nvSpPr>
          <p:cNvPr id="4" name="Content Placeholder 3">
            <a:extLst>
              <a:ext uri="{FF2B5EF4-FFF2-40B4-BE49-F238E27FC236}">
                <a16:creationId xmlns:a16="http://schemas.microsoft.com/office/drawing/2014/main" id="{FAF055F3-8EC0-654F-86BF-978C7E7849E7}"/>
              </a:ext>
            </a:extLst>
          </p:cNvPr>
          <p:cNvSpPr>
            <a:spLocks noGrp="1"/>
          </p:cNvSpPr>
          <p:nvPr>
            <p:ph sz="quarter" idx="20"/>
          </p:nvPr>
        </p:nvSpPr>
        <p:spPr>
          <a:xfrm>
            <a:off x="1371600" y="2057399"/>
            <a:ext cx="12471991" cy="5486401"/>
          </a:xfrm>
        </p:spPr>
        <p:txBody>
          <a:bodyPr/>
          <a:lstStyle/>
          <a:p>
            <a:r>
              <a:rPr lang="en-US" dirty="0"/>
              <a:t>Solver failures can be difficult to diagnose. Some things to try:</a:t>
            </a:r>
          </a:p>
          <a:p>
            <a:pPr lvl="1"/>
            <a:r>
              <a:rPr lang="en-US" dirty="0"/>
              <a:t>Look for discontinuities or vertical supply or demand curves, either by thinking about what you’ve changed that could have led to that OR by using the supply-demand curve calculator to print the curves.</a:t>
            </a:r>
          </a:p>
        </p:txBody>
      </p:sp>
      <p:sp>
        <p:nvSpPr>
          <p:cNvPr id="6" name="TextBox 5">
            <a:extLst>
              <a:ext uri="{FF2B5EF4-FFF2-40B4-BE49-F238E27FC236}">
                <a16:creationId xmlns:a16="http://schemas.microsoft.com/office/drawing/2014/main" id="{B5A6D6A0-37E7-224B-9925-8A0831CB51F8}"/>
              </a:ext>
            </a:extLst>
          </p:cNvPr>
          <p:cNvSpPr txBox="1"/>
          <p:nvPr/>
        </p:nvSpPr>
        <p:spPr>
          <a:xfrm>
            <a:off x="8123275" y="5341204"/>
            <a:ext cx="5295014" cy="830997"/>
          </a:xfrm>
          <a:prstGeom prst="rect">
            <a:avLst/>
          </a:prstGeom>
          <a:noFill/>
        </p:spPr>
        <p:txBody>
          <a:bodyPr wrap="square" rtlCol="0">
            <a:spAutoFit/>
          </a:bodyPr>
          <a:lstStyle/>
          <a:p>
            <a:r>
              <a:rPr lang="en-US" sz="2400" dirty="0"/>
              <a:t>Non-intersecting.</a:t>
            </a:r>
          </a:p>
          <a:p>
            <a:r>
              <a:rPr lang="en-US" sz="2400" dirty="0"/>
              <a:t>Will not solve.</a:t>
            </a:r>
          </a:p>
        </p:txBody>
      </p:sp>
      <p:pic>
        <p:nvPicPr>
          <p:cNvPr id="7" name="Picture 6">
            <a:extLst>
              <a:ext uri="{FF2B5EF4-FFF2-40B4-BE49-F238E27FC236}">
                <a16:creationId xmlns:a16="http://schemas.microsoft.com/office/drawing/2014/main" id="{35E86BFD-26BA-804C-8881-B35F43AAB1C5}"/>
              </a:ext>
            </a:extLst>
          </p:cNvPr>
          <p:cNvPicPr>
            <a:picLocks noChangeAspect="1"/>
          </p:cNvPicPr>
          <p:nvPr/>
        </p:nvPicPr>
        <p:blipFill>
          <a:blip r:embed="rId2"/>
          <a:stretch>
            <a:fillRect/>
          </a:stretch>
        </p:blipFill>
        <p:spPr>
          <a:xfrm>
            <a:off x="1922426" y="4114800"/>
            <a:ext cx="6160823" cy="3703320"/>
          </a:xfrm>
          <a:prstGeom prst="rect">
            <a:avLst/>
          </a:prstGeom>
        </p:spPr>
      </p:pic>
    </p:spTree>
    <p:extLst>
      <p:ext uri="{BB962C8B-B14F-4D97-AF65-F5344CB8AC3E}">
        <p14:creationId xmlns:p14="http://schemas.microsoft.com/office/powerpoint/2010/main" val="24667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4F98E-50EA-5343-B6BE-71EA1CAF0EC5}"/>
              </a:ext>
            </a:extLst>
          </p:cNvPr>
          <p:cNvSpPr>
            <a:spLocks noGrp="1"/>
          </p:cNvSpPr>
          <p:nvPr>
            <p:ph type="sldNum" sz="quarter" idx="12"/>
          </p:nvPr>
        </p:nvSpPr>
        <p:spPr/>
        <p:txBody>
          <a:bodyPr/>
          <a:lstStyle/>
          <a:p>
            <a:fld id="{FE7A4BB3-E848-5A44-82DF-322201952CD8}" type="slidenum">
              <a:rPr lang="en-US" smtClean="0"/>
              <a:pPr/>
              <a:t>77</a:t>
            </a:fld>
            <a:endParaRPr lang="en-US" dirty="0"/>
          </a:p>
        </p:txBody>
      </p:sp>
      <p:sp>
        <p:nvSpPr>
          <p:cNvPr id="3" name="Title 2">
            <a:extLst>
              <a:ext uri="{FF2B5EF4-FFF2-40B4-BE49-F238E27FC236}">
                <a16:creationId xmlns:a16="http://schemas.microsoft.com/office/drawing/2014/main" id="{01C19B2A-2DE1-B249-81DF-32DAEB83A69D}"/>
              </a:ext>
            </a:extLst>
          </p:cNvPr>
          <p:cNvSpPr>
            <a:spLocks noGrp="1"/>
          </p:cNvSpPr>
          <p:nvPr>
            <p:ph type="title"/>
          </p:nvPr>
        </p:nvSpPr>
        <p:spPr/>
        <p:txBody>
          <a:bodyPr/>
          <a:lstStyle/>
          <a:p>
            <a:r>
              <a:rPr lang="en-US" dirty="0"/>
              <a:t>Model not solving</a:t>
            </a:r>
          </a:p>
        </p:txBody>
      </p:sp>
      <p:sp>
        <p:nvSpPr>
          <p:cNvPr id="4" name="Content Placeholder 3">
            <a:extLst>
              <a:ext uri="{FF2B5EF4-FFF2-40B4-BE49-F238E27FC236}">
                <a16:creationId xmlns:a16="http://schemas.microsoft.com/office/drawing/2014/main" id="{FAF055F3-8EC0-654F-86BF-978C7E7849E7}"/>
              </a:ext>
            </a:extLst>
          </p:cNvPr>
          <p:cNvSpPr>
            <a:spLocks noGrp="1"/>
          </p:cNvSpPr>
          <p:nvPr>
            <p:ph sz="quarter" idx="20"/>
          </p:nvPr>
        </p:nvSpPr>
        <p:spPr>
          <a:xfrm>
            <a:off x="1371600" y="2057399"/>
            <a:ext cx="12471991" cy="5486401"/>
          </a:xfrm>
        </p:spPr>
        <p:txBody>
          <a:bodyPr/>
          <a:lstStyle/>
          <a:p>
            <a:r>
              <a:rPr lang="en-US" dirty="0"/>
              <a:t>Solver failures can be difficult to diagnose. Some things to try:</a:t>
            </a:r>
          </a:p>
          <a:p>
            <a:pPr lvl="1"/>
            <a:r>
              <a:rPr lang="en-US" dirty="0"/>
              <a:t>Look for discontinuities or vertical supply or demand curves, either by thinking about what you’ve changed that could have led to that OR by using the supply-demand curve calculator to print the curves.</a:t>
            </a:r>
          </a:p>
        </p:txBody>
      </p:sp>
      <p:sp>
        <p:nvSpPr>
          <p:cNvPr id="6" name="TextBox 5">
            <a:extLst>
              <a:ext uri="{FF2B5EF4-FFF2-40B4-BE49-F238E27FC236}">
                <a16:creationId xmlns:a16="http://schemas.microsoft.com/office/drawing/2014/main" id="{B5A6D6A0-37E7-224B-9925-8A0831CB51F8}"/>
              </a:ext>
            </a:extLst>
          </p:cNvPr>
          <p:cNvSpPr txBox="1"/>
          <p:nvPr/>
        </p:nvSpPr>
        <p:spPr>
          <a:xfrm>
            <a:off x="8123274" y="5341204"/>
            <a:ext cx="6049925" cy="830997"/>
          </a:xfrm>
          <a:prstGeom prst="rect">
            <a:avLst/>
          </a:prstGeom>
          <a:noFill/>
        </p:spPr>
        <p:txBody>
          <a:bodyPr wrap="square" rtlCol="0">
            <a:spAutoFit/>
          </a:bodyPr>
          <a:lstStyle/>
          <a:p>
            <a:r>
              <a:rPr lang="en-US" sz="2400" dirty="0"/>
              <a:t>Intersecting, but includes a discontinuity.</a:t>
            </a:r>
          </a:p>
          <a:p>
            <a:r>
              <a:rPr lang="en-US" sz="2400" dirty="0"/>
              <a:t>Can solve, but may be difficult.</a:t>
            </a:r>
          </a:p>
        </p:txBody>
      </p:sp>
      <p:pic>
        <p:nvPicPr>
          <p:cNvPr id="5" name="Picture 4">
            <a:extLst>
              <a:ext uri="{FF2B5EF4-FFF2-40B4-BE49-F238E27FC236}">
                <a16:creationId xmlns:a16="http://schemas.microsoft.com/office/drawing/2014/main" id="{3EE72BB6-FDEC-834C-A316-9A6BA3222439}"/>
              </a:ext>
            </a:extLst>
          </p:cNvPr>
          <p:cNvPicPr>
            <a:picLocks noChangeAspect="1"/>
          </p:cNvPicPr>
          <p:nvPr/>
        </p:nvPicPr>
        <p:blipFill>
          <a:blip r:embed="rId2"/>
          <a:stretch>
            <a:fillRect/>
          </a:stretch>
        </p:blipFill>
        <p:spPr>
          <a:xfrm>
            <a:off x="1769286" y="3963253"/>
            <a:ext cx="6024379" cy="3621303"/>
          </a:xfrm>
          <a:prstGeom prst="rect">
            <a:avLst/>
          </a:prstGeom>
        </p:spPr>
      </p:pic>
    </p:spTree>
    <p:extLst>
      <p:ext uri="{BB962C8B-B14F-4D97-AF65-F5344CB8AC3E}">
        <p14:creationId xmlns:p14="http://schemas.microsoft.com/office/powerpoint/2010/main" val="202739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4F98E-50EA-5343-B6BE-71EA1CAF0EC5}"/>
              </a:ext>
            </a:extLst>
          </p:cNvPr>
          <p:cNvSpPr>
            <a:spLocks noGrp="1"/>
          </p:cNvSpPr>
          <p:nvPr>
            <p:ph type="sldNum" sz="quarter" idx="12"/>
          </p:nvPr>
        </p:nvSpPr>
        <p:spPr/>
        <p:txBody>
          <a:bodyPr/>
          <a:lstStyle/>
          <a:p>
            <a:fld id="{FE7A4BB3-E848-5A44-82DF-322201952CD8}" type="slidenum">
              <a:rPr lang="en-US" smtClean="0"/>
              <a:pPr/>
              <a:t>78</a:t>
            </a:fld>
            <a:endParaRPr lang="en-US" dirty="0"/>
          </a:p>
        </p:txBody>
      </p:sp>
      <p:sp>
        <p:nvSpPr>
          <p:cNvPr id="3" name="Title 2">
            <a:extLst>
              <a:ext uri="{FF2B5EF4-FFF2-40B4-BE49-F238E27FC236}">
                <a16:creationId xmlns:a16="http://schemas.microsoft.com/office/drawing/2014/main" id="{01C19B2A-2DE1-B249-81DF-32DAEB83A69D}"/>
              </a:ext>
            </a:extLst>
          </p:cNvPr>
          <p:cNvSpPr>
            <a:spLocks noGrp="1"/>
          </p:cNvSpPr>
          <p:nvPr>
            <p:ph type="title"/>
          </p:nvPr>
        </p:nvSpPr>
        <p:spPr/>
        <p:txBody>
          <a:bodyPr/>
          <a:lstStyle/>
          <a:p>
            <a:r>
              <a:rPr lang="en-US" dirty="0"/>
              <a:t>Model not solving</a:t>
            </a:r>
          </a:p>
        </p:txBody>
      </p:sp>
      <p:sp>
        <p:nvSpPr>
          <p:cNvPr id="4" name="Content Placeholder 3">
            <a:extLst>
              <a:ext uri="{FF2B5EF4-FFF2-40B4-BE49-F238E27FC236}">
                <a16:creationId xmlns:a16="http://schemas.microsoft.com/office/drawing/2014/main" id="{FAF055F3-8EC0-654F-86BF-978C7E7849E7}"/>
              </a:ext>
            </a:extLst>
          </p:cNvPr>
          <p:cNvSpPr>
            <a:spLocks noGrp="1"/>
          </p:cNvSpPr>
          <p:nvPr>
            <p:ph sz="quarter" idx="20"/>
          </p:nvPr>
        </p:nvSpPr>
        <p:spPr>
          <a:xfrm>
            <a:off x="1371600" y="2057399"/>
            <a:ext cx="12471991" cy="5486401"/>
          </a:xfrm>
        </p:spPr>
        <p:txBody>
          <a:bodyPr/>
          <a:lstStyle/>
          <a:p>
            <a:r>
              <a:rPr lang="en-US" dirty="0"/>
              <a:t>Solver failures can be difficult to diagnose. Some things to try:</a:t>
            </a:r>
          </a:p>
          <a:p>
            <a:pPr lvl="1"/>
            <a:r>
              <a:rPr lang="en-US" dirty="0"/>
              <a:t>Look for discontinuities or vertical supply or demand curves, either by thinking about what you’ve changed that could have led to that OR by using the supply-demand curve calculator to print the curves.</a:t>
            </a:r>
          </a:p>
          <a:p>
            <a:pPr lvl="1"/>
            <a:r>
              <a:rPr lang="en-US" dirty="0"/>
              <a:t>Increase the iteration count in the solver configuration file. [Note: there is no guarantee this will work, but it is easy to try and has helped in the past]</a:t>
            </a:r>
          </a:p>
          <a:p>
            <a:pPr lvl="1"/>
            <a:r>
              <a:rPr lang="en-US" dirty="0"/>
              <a:t>Ask for help on GitHub: </a:t>
            </a:r>
            <a:r>
              <a:rPr lang="en-US" dirty="0">
                <a:hlinkClick r:id="rId2"/>
              </a:rPr>
              <a:t>https://github.com/jgcri/gcam-core/issues</a:t>
            </a:r>
            <a:endParaRPr lang="en-US" dirty="0"/>
          </a:p>
        </p:txBody>
      </p:sp>
    </p:spTree>
    <p:extLst>
      <p:ext uri="{BB962C8B-B14F-4D97-AF65-F5344CB8AC3E}">
        <p14:creationId xmlns:p14="http://schemas.microsoft.com/office/powerpoint/2010/main" val="23366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19E51980-7206-9D4C-9AF5-10DFFC120D50}" type="slidenum">
              <a:rPr lang="en-US" sz="1080"/>
              <a:pPr eaLnBrk="1" hangingPunct="1"/>
              <a:t>79</a:t>
            </a:fld>
            <a:endParaRPr lang="en-US" sz="1080"/>
          </a:p>
        </p:txBody>
      </p:sp>
      <p:sp>
        <p:nvSpPr>
          <p:cNvPr id="53249" name="Title 1"/>
          <p:cNvSpPr>
            <a:spLocks noGrp="1"/>
          </p:cNvSpPr>
          <p:nvPr>
            <p:ph type="title"/>
          </p:nvPr>
        </p:nvSpPr>
        <p:spPr/>
        <p:txBody>
          <a:bodyPr/>
          <a:lstStyle/>
          <a:p>
            <a:r>
              <a:rPr lang="en-US" dirty="0">
                <a:latin typeface="Arial" charset="0"/>
                <a:ea typeface="ＭＳ Ｐゴシック" charset="0"/>
                <a:cs typeface="ＭＳ Ｐゴシック" charset="0"/>
              </a:rPr>
              <a:t>Database open while trying to write</a:t>
            </a:r>
          </a:p>
        </p:txBody>
      </p:sp>
      <p:sp>
        <p:nvSpPr>
          <p:cNvPr id="53250" name="Content Placeholder 2"/>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The model can’t write to the output database</a:t>
            </a:r>
            <a:endParaRPr lang="en-US" dirty="0">
              <a:latin typeface="Arial" charset="0"/>
              <a:ea typeface="ＭＳ Ｐゴシック" charset="0"/>
              <a:cs typeface="ＭＳ Ｐゴシック" charset="0"/>
            </a:endParaRPr>
          </a:p>
        </p:txBody>
      </p:sp>
      <p:sp>
        <p:nvSpPr>
          <p:cNvPr id="53252" name="Content Placeholder 5"/>
          <p:cNvSpPr txBox="1">
            <a:spLocks/>
          </p:cNvSpPr>
          <p:nvPr/>
        </p:nvSpPr>
        <p:spPr bwMode="auto">
          <a:xfrm>
            <a:off x="2255520" y="4843931"/>
            <a:ext cx="10546080" cy="160210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2"/>
              </a:buBlip>
            </a:pPr>
            <a:r>
              <a:rPr lang="en-US" dirty="0">
                <a:solidFill>
                  <a:schemeClr val="tx1">
                    <a:lumMod val="50000"/>
                  </a:schemeClr>
                </a:solidFill>
              </a:rPr>
              <a:t>In prior versions, the database could be open while GCAM was writing to it; this is no longer the case with the switch to the </a:t>
            </a:r>
            <a:r>
              <a:rPr lang="en-US" dirty="0" err="1">
                <a:solidFill>
                  <a:schemeClr val="tx1">
                    <a:lumMod val="50000"/>
                  </a:schemeClr>
                </a:solidFill>
              </a:rPr>
              <a:t>basexdb</a:t>
            </a:r>
            <a:endParaRPr lang="en-US" dirty="0">
              <a:solidFill>
                <a:schemeClr val="tx1">
                  <a:lumMod val="50000"/>
                </a:schemeClr>
              </a:solidFill>
            </a:endParaRPr>
          </a:p>
        </p:txBody>
      </p:sp>
      <p:pic>
        <p:nvPicPr>
          <p:cNvPr id="3" name="Picture 2" descr="database_sharing_violatio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00400" y="2587741"/>
            <a:ext cx="4861560" cy="1905000"/>
          </a:xfrm>
          <a:prstGeom prst="rect">
            <a:avLst/>
          </a:prstGeom>
        </p:spPr>
      </p:pic>
    </p:spTree>
    <p:extLst>
      <p:ext uri="{BB962C8B-B14F-4D97-AF65-F5344CB8AC3E}">
        <p14:creationId xmlns:p14="http://schemas.microsoft.com/office/powerpoint/2010/main" val="304246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133E6-8EEF-5E40-8DCC-7CB5FA9D1C6C}"/>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23B15816-43BF-5340-9F18-32481F190D7B}"/>
              </a:ext>
            </a:extLst>
          </p:cNvPr>
          <p:cNvSpPr>
            <a:spLocks noGrp="1"/>
          </p:cNvSpPr>
          <p:nvPr>
            <p:ph type="title"/>
          </p:nvPr>
        </p:nvSpPr>
        <p:spPr/>
        <p:txBody>
          <a:bodyPr/>
          <a:lstStyle/>
          <a:p>
            <a:r>
              <a:rPr lang="en-US" dirty="0"/>
              <a:t>Building GCAM</a:t>
            </a:r>
          </a:p>
        </p:txBody>
      </p:sp>
      <p:sp>
        <p:nvSpPr>
          <p:cNvPr id="4" name="Content Placeholder 3">
            <a:extLst>
              <a:ext uri="{FF2B5EF4-FFF2-40B4-BE49-F238E27FC236}">
                <a16:creationId xmlns:a16="http://schemas.microsoft.com/office/drawing/2014/main" id="{84F6FBAF-EC9D-784D-B35A-C0C552BD2238}"/>
              </a:ext>
            </a:extLst>
          </p:cNvPr>
          <p:cNvSpPr>
            <a:spLocks noGrp="1"/>
          </p:cNvSpPr>
          <p:nvPr>
            <p:ph sz="quarter" idx="20"/>
          </p:nvPr>
        </p:nvSpPr>
        <p:spPr>
          <a:xfrm>
            <a:off x="1371600" y="2057399"/>
            <a:ext cx="9494874" cy="5486401"/>
          </a:xfrm>
        </p:spPr>
        <p:txBody>
          <a:bodyPr/>
          <a:lstStyle/>
          <a:p>
            <a:r>
              <a:rPr lang="en-US" dirty="0"/>
              <a:t>First, make sure you have installed Hector.</a:t>
            </a:r>
          </a:p>
          <a:p>
            <a:pPr lvl="1"/>
            <a:r>
              <a:rPr lang="en-US" dirty="0"/>
              <a:t>From a command prompt, type `make </a:t>
            </a:r>
            <a:r>
              <a:rPr lang="en-US" dirty="0" err="1"/>
              <a:t>install_hector</a:t>
            </a:r>
            <a:r>
              <a:rPr lang="en-US" dirty="0"/>
              <a:t>`</a:t>
            </a:r>
          </a:p>
          <a:p>
            <a:pPr lvl="1"/>
            <a:r>
              <a:rPr lang="en-US" dirty="0"/>
              <a:t>Or: `git submodule update --</a:t>
            </a:r>
            <a:r>
              <a:rPr lang="en-US" dirty="0" err="1"/>
              <a:t>init</a:t>
            </a:r>
            <a:r>
              <a:rPr lang="en-US" dirty="0"/>
              <a:t> ../../climate/source/hector`</a:t>
            </a:r>
          </a:p>
          <a:p>
            <a:pPr marL="0" indent="0">
              <a:buNone/>
            </a:pPr>
            <a:endParaRPr lang="en-US" dirty="0"/>
          </a:p>
          <a:p>
            <a:r>
              <a:rPr lang="en-US" dirty="0"/>
              <a:t>Then, build GCAM</a:t>
            </a:r>
          </a:p>
          <a:p>
            <a:pPr lvl="1"/>
            <a:r>
              <a:rPr lang="en-US" dirty="0"/>
              <a:t>From Visual Studio, use the “Build Solution” option in the “Build” menu.</a:t>
            </a:r>
          </a:p>
          <a:p>
            <a:endParaRPr lang="en-US" dirty="0"/>
          </a:p>
          <a:p>
            <a:pPr lvl="1"/>
            <a:r>
              <a:rPr lang="en-US" dirty="0"/>
              <a:t>From </a:t>
            </a:r>
            <a:r>
              <a:rPr lang="en-US" dirty="0" err="1"/>
              <a:t>Xcode</a:t>
            </a:r>
            <a:r>
              <a:rPr lang="en-US" dirty="0"/>
              <a:t>, use the `Build` option in the `Product` menu.</a:t>
            </a:r>
          </a:p>
          <a:p>
            <a:pPr lvl="2"/>
            <a:r>
              <a:rPr lang="en-US" dirty="0"/>
              <a:t>Legacy Build System seems to be more reliable and can be set under File</a:t>
            </a:r>
            <a:r>
              <a:rPr lang="en-US" dirty="0">
                <a:sym typeface="Wingdings" pitchFamily="2" charset="2"/>
              </a:rPr>
              <a:t> Project Settings -&gt; Build System</a:t>
            </a:r>
            <a:endParaRPr lang="en-US" dirty="0"/>
          </a:p>
          <a:p>
            <a:endParaRPr lang="en-US" dirty="0"/>
          </a:p>
          <a:p>
            <a:pPr lvl="1"/>
            <a:r>
              <a:rPr lang="en-US" dirty="0"/>
              <a:t>From a command prompt, type `make </a:t>
            </a:r>
            <a:r>
              <a:rPr lang="en-US" dirty="0" err="1"/>
              <a:t>gcam</a:t>
            </a:r>
            <a:r>
              <a:rPr lang="en-US" dirty="0"/>
              <a:t>`</a:t>
            </a:r>
          </a:p>
          <a:p>
            <a:pPr lvl="2"/>
            <a:r>
              <a:rPr lang="en-US" dirty="0"/>
              <a:t>Note you can use the –j option to speed this up.</a:t>
            </a:r>
          </a:p>
        </p:txBody>
      </p:sp>
      <p:pic>
        <p:nvPicPr>
          <p:cNvPr id="7" name="Picture 6">
            <a:extLst>
              <a:ext uri="{FF2B5EF4-FFF2-40B4-BE49-F238E27FC236}">
                <a16:creationId xmlns:a16="http://schemas.microsoft.com/office/drawing/2014/main" id="{AB2A6B22-4685-B344-8153-71941A87068C}"/>
              </a:ext>
            </a:extLst>
          </p:cNvPr>
          <p:cNvPicPr>
            <a:picLocks noChangeAspect="1"/>
          </p:cNvPicPr>
          <p:nvPr/>
        </p:nvPicPr>
        <p:blipFill>
          <a:blip r:embed="rId2"/>
          <a:stretch>
            <a:fillRect/>
          </a:stretch>
        </p:blipFill>
        <p:spPr>
          <a:xfrm>
            <a:off x="11200296" y="2978969"/>
            <a:ext cx="2794000" cy="4432300"/>
          </a:xfrm>
          <a:prstGeom prst="rect">
            <a:avLst/>
          </a:prstGeom>
        </p:spPr>
      </p:pic>
    </p:spTree>
    <p:extLst>
      <p:ext uri="{BB962C8B-B14F-4D97-AF65-F5344CB8AC3E}">
        <p14:creationId xmlns:p14="http://schemas.microsoft.com/office/powerpoint/2010/main" val="30802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3912220A-3A1D-B241-B32F-B7E787C99B85}" type="slidenum">
              <a:rPr lang="en-US" sz="1080"/>
              <a:pPr eaLnBrk="1" hangingPunct="1"/>
              <a:t>80</a:t>
            </a:fld>
            <a:endParaRPr lang="en-US" sz="1080"/>
          </a:p>
        </p:txBody>
      </p:sp>
      <p:sp>
        <p:nvSpPr>
          <p:cNvPr id="54273" name="Title 1"/>
          <p:cNvSpPr>
            <a:spLocks noGrp="1"/>
          </p:cNvSpPr>
          <p:nvPr>
            <p:ph type="title"/>
          </p:nvPr>
        </p:nvSpPr>
        <p:spPr/>
        <p:txBody>
          <a:bodyPr/>
          <a:lstStyle/>
          <a:p>
            <a:r>
              <a:rPr lang="en-US" dirty="0">
                <a:latin typeface="Arial" charset="0"/>
                <a:ea typeface="ＭＳ Ｐゴシック" charset="0"/>
                <a:cs typeface="ＭＳ Ｐゴシック" charset="0"/>
              </a:rPr>
              <a:t>Queries – general</a:t>
            </a:r>
          </a:p>
        </p:txBody>
      </p:sp>
      <p:sp>
        <p:nvSpPr>
          <p:cNvPr id="54274" name="Content Placeholder 2"/>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Message: </a:t>
            </a:r>
            <a:r>
              <a:rPr lang="ja-JP" altLang="en-US">
                <a:solidFill>
                  <a:srgbClr val="FF0000"/>
                </a:solidFill>
                <a:latin typeface="Arial" charset="0"/>
                <a:ea typeface="ＭＳ Ｐゴシック" charset="0"/>
                <a:cs typeface="ＭＳ Ｐゴシック" charset="0"/>
              </a:rPr>
              <a:t>“</a:t>
            </a:r>
            <a:r>
              <a:rPr lang="en-US" altLang="ja-JP" dirty="0">
                <a:solidFill>
                  <a:srgbClr val="FF0000"/>
                </a:solidFill>
                <a:latin typeface="Arial" charset="0"/>
                <a:ea typeface="ＭＳ Ｐゴシック" charset="0"/>
                <a:cs typeface="ＭＳ Ｐゴシック" charset="0"/>
              </a:rPr>
              <a:t>The query returned no results</a:t>
            </a:r>
            <a:r>
              <a:rPr lang="ja-JP" altLang="en-US">
                <a:solidFill>
                  <a:srgbClr val="FF0000"/>
                </a:solidFill>
                <a:latin typeface="Arial" charset="0"/>
                <a:ea typeface="ＭＳ Ｐゴシック" charset="0"/>
                <a:cs typeface="ＭＳ Ｐゴシック" charset="0"/>
              </a:rPr>
              <a:t>”</a:t>
            </a:r>
            <a:endParaRPr lang="en-US" altLang="ja-JP" dirty="0">
              <a:solidFill>
                <a:srgbClr val="FF0000"/>
              </a:solidFill>
              <a:latin typeface="Arial" charset="0"/>
              <a:ea typeface="ＭＳ Ｐゴシック" charset="0"/>
              <a:cs typeface="ＭＳ Ｐゴシック" charset="0"/>
            </a:endParaRPr>
          </a:p>
          <a:p>
            <a:pPr lvl="1"/>
            <a:r>
              <a:rPr lang="en-US" dirty="0">
                <a:solidFill>
                  <a:srgbClr val="31859C"/>
                </a:solidFill>
                <a:latin typeface="Arial" charset="0"/>
                <a:ea typeface="ＭＳ Ｐゴシック" charset="0"/>
              </a:rPr>
              <a:t>Misspelling the name of a variable or sector</a:t>
            </a:r>
          </a:p>
          <a:p>
            <a:pPr lvl="1"/>
            <a:r>
              <a:rPr lang="en-US" dirty="0">
                <a:solidFill>
                  <a:srgbClr val="31859C"/>
                </a:solidFill>
                <a:latin typeface="Arial" charset="0"/>
                <a:ea typeface="ＭＳ Ｐゴシック" charset="0"/>
              </a:rPr>
              <a:t>The market may not exist (e.g. C price in a non-policy run)</a:t>
            </a:r>
          </a:p>
          <a:p>
            <a:pPr lvl="1"/>
            <a:r>
              <a:rPr lang="en-US" dirty="0">
                <a:solidFill>
                  <a:srgbClr val="31859C"/>
                </a:solidFill>
                <a:latin typeface="Arial" charset="0"/>
                <a:ea typeface="ＭＳ Ｐゴシック" charset="0"/>
              </a:rPr>
              <a:t>The syntax of the XPATH may be wrong (e.g. not enough slashes)</a:t>
            </a:r>
          </a:p>
          <a:p>
            <a:r>
              <a:rPr lang="en-US" dirty="0">
                <a:solidFill>
                  <a:srgbClr val="FF0000"/>
                </a:solidFill>
                <a:latin typeface="Arial" charset="0"/>
                <a:ea typeface="ＭＳ Ｐゴシック" charset="0"/>
                <a:cs typeface="ＭＳ Ｐゴシック" charset="0"/>
              </a:rPr>
              <a:t>Batch query error:</a:t>
            </a: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pPr lvl="1"/>
            <a:r>
              <a:rPr lang="en-US" dirty="0">
                <a:solidFill>
                  <a:srgbClr val="31859C"/>
                </a:solidFill>
                <a:latin typeface="Arial" charset="0"/>
                <a:ea typeface="ＭＳ Ｐゴシック" charset="0"/>
              </a:rPr>
              <a:t>The Excel workbook being written to was open during the export</a:t>
            </a:r>
          </a:p>
        </p:txBody>
      </p:sp>
      <p:pic>
        <p:nvPicPr>
          <p:cNvPr id="54276"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12920" y="4333875"/>
            <a:ext cx="4373880" cy="1838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24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1B237-F870-694F-B581-756E1448474B}"/>
              </a:ext>
            </a:extLst>
          </p:cNvPr>
          <p:cNvSpPr>
            <a:spLocks noGrp="1"/>
          </p:cNvSpPr>
          <p:nvPr>
            <p:ph type="sldNum" sz="quarter" idx="12"/>
          </p:nvPr>
        </p:nvSpPr>
        <p:spPr/>
        <p:txBody>
          <a:bodyPr/>
          <a:lstStyle/>
          <a:p>
            <a:fld id="{FE7A4BB3-E848-5A44-82DF-322201952CD8}" type="slidenum">
              <a:rPr lang="en-US" smtClean="0"/>
              <a:pPr/>
              <a:t>81</a:t>
            </a:fld>
            <a:endParaRPr lang="en-US" dirty="0"/>
          </a:p>
        </p:txBody>
      </p:sp>
      <p:sp>
        <p:nvSpPr>
          <p:cNvPr id="3" name="Title 2">
            <a:extLst>
              <a:ext uri="{FF2B5EF4-FFF2-40B4-BE49-F238E27FC236}">
                <a16:creationId xmlns:a16="http://schemas.microsoft.com/office/drawing/2014/main" id="{EC1AE21A-1333-2545-ADA8-ED96880BE7F4}"/>
              </a:ext>
            </a:extLst>
          </p:cNvPr>
          <p:cNvSpPr>
            <a:spLocks noGrp="1"/>
          </p:cNvSpPr>
          <p:nvPr>
            <p:ph type="title"/>
          </p:nvPr>
        </p:nvSpPr>
        <p:spPr/>
        <p:txBody>
          <a:bodyPr/>
          <a:lstStyle/>
          <a:p>
            <a:r>
              <a:rPr lang="en-US" dirty="0"/>
              <a:t>Part 5: Additional Resources</a:t>
            </a:r>
          </a:p>
        </p:txBody>
      </p:sp>
      <p:sp>
        <p:nvSpPr>
          <p:cNvPr id="4" name="Content Placeholder 3">
            <a:extLst>
              <a:ext uri="{FF2B5EF4-FFF2-40B4-BE49-F238E27FC236}">
                <a16:creationId xmlns:a16="http://schemas.microsoft.com/office/drawing/2014/main" id="{A9214A50-41E5-9742-8722-D070F53601DC}"/>
              </a:ext>
            </a:extLst>
          </p:cNvPr>
          <p:cNvSpPr>
            <a:spLocks noGrp="1"/>
          </p:cNvSpPr>
          <p:nvPr>
            <p:ph sz="quarter" idx="20"/>
          </p:nvPr>
        </p:nvSpPr>
        <p:spPr/>
        <p:txBody>
          <a:bodyPr/>
          <a:lstStyle/>
          <a:p>
            <a:r>
              <a:rPr lang="en-US" dirty="0"/>
              <a:t>Online resources:</a:t>
            </a:r>
          </a:p>
          <a:p>
            <a:pPr lvl="1"/>
            <a:r>
              <a:rPr lang="en-US" dirty="0"/>
              <a:t>GCAM documentation: </a:t>
            </a:r>
            <a:r>
              <a:rPr lang="en-US" dirty="0">
                <a:hlinkClick r:id="rId2"/>
              </a:rPr>
              <a:t>http://jgcri.github.io/gcam-doc/toc.html</a:t>
            </a:r>
            <a:endParaRPr lang="en-US" dirty="0"/>
          </a:p>
          <a:p>
            <a:pPr lvl="1"/>
            <a:r>
              <a:rPr lang="en-US" dirty="0"/>
              <a:t>Developer’s guide: </a:t>
            </a:r>
            <a:r>
              <a:rPr lang="en-US" dirty="0">
                <a:hlinkClick r:id="rId3"/>
              </a:rPr>
              <a:t>http://jgcri.github.io/gcam-doc/</a:t>
            </a:r>
            <a:r>
              <a:rPr lang="en-US">
                <a:hlinkClick r:id="rId3"/>
              </a:rPr>
              <a:t>dev_guide.</a:t>
            </a:r>
            <a:r>
              <a:rPr lang="en-US" dirty="0">
                <a:hlinkClick r:id="rId3"/>
              </a:rPr>
              <a:t>html</a:t>
            </a:r>
            <a:endParaRPr lang="en-US" dirty="0"/>
          </a:p>
          <a:p>
            <a:pPr lvl="1"/>
            <a:endParaRPr lang="en-US" dirty="0"/>
          </a:p>
          <a:p>
            <a:r>
              <a:rPr lang="en-US" dirty="0"/>
              <a:t>Asking for help: </a:t>
            </a:r>
          </a:p>
          <a:p>
            <a:pPr lvl="1"/>
            <a:r>
              <a:rPr lang="en-US" dirty="0" err="1"/>
              <a:t>gcam</a:t>
            </a:r>
            <a:r>
              <a:rPr lang="en-US" dirty="0"/>
              <a:t>-core GitHub issues: </a:t>
            </a:r>
            <a:r>
              <a:rPr lang="en-US" dirty="0">
                <a:hlinkClick r:id="rId4"/>
              </a:rPr>
              <a:t>https://github.com/jgcri/gcam-core/issues</a:t>
            </a:r>
            <a:endParaRPr lang="en-US" dirty="0"/>
          </a:p>
          <a:p>
            <a:pPr lvl="1"/>
            <a:r>
              <a:rPr lang="en-US" dirty="0" err="1"/>
              <a:t>gcam</a:t>
            </a:r>
            <a:r>
              <a:rPr lang="en-US" dirty="0"/>
              <a:t>-doc GitHub issues: </a:t>
            </a:r>
            <a:r>
              <a:rPr lang="en-US" dirty="0">
                <a:hlinkClick r:id="rId5"/>
              </a:rPr>
              <a:t>https://github.com/JGCRI/gcam-doc/issues</a:t>
            </a:r>
            <a:endParaRPr lang="en-US" dirty="0"/>
          </a:p>
        </p:txBody>
      </p:sp>
    </p:spTree>
    <p:extLst>
      <p:ext uri="{BB962C8B-B14F-4D97-AF65-F5344CB8AC3E}">
        <p14:creationId xmlns:p14="http://schemas.microsoft.com/office/powerpoint/2010/main" val="24845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1DF6971F-D43D-7149-8419-6B0F8368F013}" type="slidenum">
              <a:rPr lang="en-US" sz="1080"/>
              <a:pPr eaLnBrk="1" hangingPunct="1"/>
              <a:t>82</a:t>
            </a:fld>
            <a:endParaRPr lang="en-US" sz="1080"/>
          </a:p>
        </p:txBody>
      </p:sp>
      <p:sp>
        <p:nvSpPr>
          <p:cNvPr id="57345" name="Title 1"/>
          <p:cNvSpPr>
            <a:spLocks noGrp="1"/>
          </p:cNvSpPr>
          <p:nvPr>
            <p:ph type="title"/>
          </p:nvPr>
        </p:nvSpPr>
        <p:spPr/>
        <p:txBody>
          <a:bodyPr/>
          <a:lstStyle/>
          <a:p>
            <a:r>
              <a:rPr lang="en-US" dirty="0">
                <a:latin typeface="Arial" charset="0"/>
                <a:ea typeface="ＭＳ Ｐゴシック" charset="0"/>
                <a:cs typeface="ＭＳ Ｐゴシック" charset="0"/>
              </a:rPr>
              <a:t>Part 6</a:t>
            </a:r>
            <a:r>
              <a:rPr lang="en-US">
                <a:latin typeface="Arial" charset="0"/>
                <a:ea typeface="ＭＳ Ｐゴシック" charset="0"/>
                <a:cs typeface="ＭＳ Ｐゴシック" charset="0"/>
              </a:rPr>
              <a:t>: Theory and meaning of parameters</a:t>
            </a:r>
            <a:endParaRPr lang="en-US" dirty="0">
              <a:latin typeface="Arial" charset="0"/>
              <a:ea typeface="ＭＳ Ｐゴシック" charset="0"/>
              <a:cs typeface="ＭＳ Ｐゴシック" charset="0"/>
            </a:endParaRPr>
          </a:p>
        </p:txBody>
      </p:sp>
      <p:sp>
        <p:nvSpPr>
          <p:cNvPr id="57346"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This section focuses on the meaning of several key input parameters found throughout the input XML file set</a:t>
            </a:r>
          </a:p>
          <a:p>
            <a:pPr lvl="1"/>
            <a:r>
              <a:rPr lang="en-US" dirty="0" err="1">
                <a:latin typeface="Arial" charset="0"/>
                <a:ea typeface="ＭＳ Ｐゴシック" charset="0"/>
              </a:rPr>
              <a:t>Elasticities</a:t>
            </a:r>
            <a:endParaRPr lang="en-US" dirty="0">
              <a:latin typeface="Arial" charset="0"/>
              <a:ea typeface="ＭＳ Ｐゴシック" charset="0"/>
            </a:endParaRPr>
          </a:p>
          <a:p>
            <a:pPr lvl="1"/>
            <a:r>
              <a:rPr lang="en-US" dirty="0" err="1">
                <a:latin typeface="Arial" charset="0"/>
                <a:ea typeface="ＭＳ Ｐゴシック" charset="0"/>
              </a:rPr>
              <a:t>Logit</a:t>
            </a:r>
            <a:r>
              <a:rPr lang="en-US" dirty="0">
                <a:latin typeface="Arial" charset="0"/>
                <a:ea typeface="ＭＳ Ｐゴシック" charset="0"/>
              </a:rPr>
              <a:t> exponents</a:t>
            </a:r>
          </a:p>
          <a:p>
            <a:pPr lvl="1"/>
            <a:r>
              <a:rPr lang="en-US" dirty="0">
                <a:latin typeface="Arial" charset="0"/>
                <a:ea typeface="ＭＳ Ｐゴシック" charset="0"/>
              </a:rPr>
              <a:t>Share-weights and interpolation rules</a:t>
            </a:r>
          </a:p>
          <a:p>
            <a:pPr lvl="1"/>
            <a:r>
              <a:rPr lang="en-US" dirty="0">
                <a:latin typeface="Arial" charset="0"/>
                <a:ea typeface="ＭＳ Ｐゴシック" charset="0"/>
              </a:rPr>
              <a:t>Efficiencies and coefficients</a:t>
            </a:r>
          </a:p>
        </p:txBody>
      </p:sp>
    </p:spTree>
    <p:extLst>
      <p:ext uri="{BB962C8B-B14F-4D97-AF65-F5344CB8AC3E}">
        <p14:creationId xmlns:p14="http://schemas.microsoft.com/office/powerpoint/2010/main" val="51520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9810049A-C771-E848-BF40-B131BDC63E32}" type="slidenum">
              <a:rPr lang="en-US" sz="1080"/>
              <a:pPr eaLnBrk="1" hangingPunct="1"/>
              <a:t>83</a:t>
            </a:fld>
            <a:endParaRPr lang="en-US" sz="1080"/>
          </a:p>
        </p:txBody>
      </p:sp>
      <p:sp>
        <p:nvSpPr>
          <p:cNvPr id="58369" name="Title 1"/>
          <p:cNvSpPr>
            <a:spLocks noGrp="1"/>
          </p:cNvSpPr>
          <p:nvPr>
            <p:ph type="title"/>
          </p:nvPr>
        </p:nvSpPr>
        <p:spPr/>
        <p:txBody>
          <a:bodyPr/>
          <a:lstStyle/>
          <a:p>
            <a:r>
              <a:rPr lang="en-US">
                <a:latin typeface="Arial" charset="0"/>
                <a:ea typeface="ＭＳ Ｐゴシック" charset="0"/>
                <a:cs typeface="ＭＳ Ｐゴシック" charset="0"/>
              </a:rPr>
              <a:t>Elasticity</a:t>
            </a:r>
          </a:p>
        </p:txBody>
      </p:sp>
      <p:sp>
        <p:nvSpPr>
          <p:cNvPr id="58370" name="Content Placeholder 2"/>
          <p:cNvSpPr>
            <a:spLocks noGrp="1"/>
          </p:cNvSpPr>
          <p:nvPr>
            <p:ph sz="quarter" idx="20"/>
          </p:nvPr>
        </p:nvSpPr>
        <p:spPr/>
        <p:txBody>
          <a:bodyPr/>
          <a:lstStyle/>
          <a:p>
            <a:r>
              <a:rPr lang="en-US">
                <a:latin typeface="Arial" charset="0"/>
                <a:ea typeface="ＭＳ Ｐゴシック" charset="0"/>
                <a:cs typeface="ＭＳ Ｐゴシック" charset="0"/>
              </a:rPr>
              <a:t>Price elasticity: The percent change in demand of a good divided by the percent change in the price</a:t>
            </a:r>
          </a:p>
          <a:p>
            <a:r>
              <a:rPr lang="en-US">
                <a:latin typeface="Arial" charset="0"/>
                <a:ea typeface="ＭＳ Ｐゴシック" charset="0"/>
                <a:cs typeface="ＭＳ Ｐゴシック" charset="0"/>
              </a:rPr>
              <a:t>Income elasticity: The percent change in demand of a good divided by the percent change in GDP</a:t>
            </a:r>
          </a:p>
        </p:txBody>
      </p:sp>
      <p:graphicFrame>
        <p:nvGraphicFramePr>
          <p:cNvPr id="58372" name="Object 5"/>
          <p:cNvGraphicFramePr>
            <a:graphicFrameLocks noChangeAspect="1"/>
          </p:cNvGraphicFramePr>
          <p:nvPr>
            <p:extLst>
              <p:ext uri="{D42A27DB-BD31-4B8C-83A1-F6EECF244321}">
                <p14:modId xmlns:p14="http://schemas.microsoft.com/office/powerpoint/2010/main" val="2650151509"/>
              </p:ext>
            </p:extLst>
          </p:nvPr>
        </p:nvGraphicFramePr>
        <p:xfrm>
          <a:off x="5116830" y="3825240"/>
          <a:ext cx="3444240" cy="579120"/>
        </p:xfrm>
        <a:graphic>
          <a:graphicData uri="http://schemas.openxmlformats.org/presentationml/2006/ole">
            <mc:AlternateContent xmlns:mc="http://schemas.openxmlformats.org/markup-compatibility/2006">
              <mc:Choice xmlns:v="urn:schemas-microsoft-com:vml" Requires="v">
                <p:oleObj spid="_x0000_s4575" name="Equation" r:id="rId3" imgW="2260600" imgH="381000" progId="Equation.3">
                  <p:embed/>
                </p:oleObj>
              </mc:Choice>
              <mc:Fallback>
                <p:oleObj name="Equation" r:id="rId3" imgW="2260600" imgH="381000" progId="Equation.3">
                  <p:embed/>
                  <p:pic>
                    <p:nvPicPr>
                      <p:cNvPr id="5837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830" y="3825240"/>
                        <a:ext cx="3444240" cy="5791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58373"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30440" y="4729847"/>
            <a:ext cx="4221480" cy="3307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4" name="Picture 11"/>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457450" y="4703177"/>
            <a:ext cx="4381500" cy="3307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26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1C2361AA-4344-A149-9EBF-DA788E6A9A17}" type="slidenum">
              <a:rPr lang="en-US" sz="1080"/>
              <a:pPr eaLnBrk="1" hangingPunct="1"/>
              <a:t>84</a:t>
            </a:fld>
            <a:endParaRPr lang="en-US" sz="1080"/>
          </a:p>
        </p:txBody>
      </p:sp>
      <p:sp>
        <p:nvSpPr>
          <p:cNvPr id="59393" name="Title 1"/>
          <p:cNvSpPr>
            <a:spLocks noGrp="1"/>
          </p:cNvSpPr>
          <p:nvPr>
            <p:ph type="title"/>
          </p:nvPr>
        </p:nvSpPr>
        <p:spPr/>
        <p:txBody>
          <a:bodyPr/>
          <a:lstStyle/>
          <a:p>
            <a:r>
              <a:rPr lang="en-US">
                <a:latin typeface="Arial" charset="0"/>
                <a:ea typeface="ＭＳ Ｐゴシック" charset="0"/>
                <a:cs typeface="ＭＳ Ｐゴシック" charset="0"/>
              </a:rPr>
              <a:t>Service price elasticity ≠ fuel price elasticity</a:t>
            </a:r>
          </a:p>
        </p:txBody>
      </p:sp>
      <p:sp>
        <p:nvSpPr>
          <p:cNvPr id="59394" name="Content Placeholder 2"/>
          <p:cNvSpPr>
            <a:spLocks noGrp="1"/>
          </p:cNvSpPr>
          <p:nvPr>
            <p:ph sz="quarter" idx="20"/>
          </p:nvPr>
        </p:nvSpPr>
        <p:spPr>
          <a:xfrm>
            <a:off x="1371600" y="5401340"/>
            <a:ext cx="12801600" cy="2142460"/>
          </a:xfrm>
          <a:solidFill>
            <a:schemeClr val="bg1"/>
          </a:solidFill>
        </p:spPr>
        <p:txBody>
          <a:bodyPr/>
          <a:lstStyle/>
          <a:p>
            <a:r>
              <a:rPr lang="en-US" dirty="0">
                <a:latin typeface="Arial" charset="0"/>
                <a:ea typeface="ＭＳ Ｐゴシック" charset="0"/>
                <a:cs typeface="ＭＳ Ｐゴシック" charset="0"/>
              </a:rPr>
              <a:t>Service price elasticities include ALL costs of providing the energy service</a:t>
            </a:r>
          </a:p>
          <a:p>
            <a:pPr lvl="1"/>
            <a:r>
              <a:rPr lang="en-US" dirty="0">
                <a:latin typeface="Arial" charset="0"/>
                <a:ea typeface="ＭＳ Ｐゴシック" charset="0"/>
              </a:rPr>
              <a:t>Levelized capital costs, fixed O&amp;M, variable O&amp;M</a:t>
            </a:r>
          </a:p>
          <a:p>
            <a:pPr lvl="1"/>
            <a:r>
              <a:rPr lang="en-US" dirty="0">
                <a:latin typeface="Arial" charset="0"/>
                <a:ea typeface="ＭＳ Ｐゴシック" charset="0"/>
              </a:rPr>
              <a:t>In passenger transportation, service costs may include time value costs</a:t>
            </a:r>
          </a:p>
        </p:txBody>
      </p:sp>
      <p:pic>
        <p:nvPicPr>
          <p:cNvPr id="5939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76476" y="1659256"/>
            <a:ext cx="5494020" cy="3307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892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4C65544-03FD-224E-AE7A-7E23CB9D1120}" type="slidenum">
              <a:rPr lang="en-US" sz="1080"/>
              <a:pPr eaLnBrk="1" hangingPunct="1"/>
              <a:t>85</a:t>
            </a:fld>
            <a:endParaRPr lang="en-US" sz="1080"/>
          </a:p>
        </p:txBody>
      </p:sp>
      <p:sp>
        <p:nvSpPr>
          <p:cNvPr id="62465" name="Title 1"/>
          <p:cNvSpPr>
            <a:spLocks noGrp="1"/>
          </p:cNvSpPr>
          <p:nvPr>
            <p:ph type="title"/>
          </p:nvPr>
        </p:nvSpPr>
        <p:spPr/>
        <p:txBody>
          <a:bodyPr/>
          <a:lstStyle/>
          <a:p>
            <a:r>
              <a:rPr lang="en-US">
                <a:latin typeface="Arial" charset="0"/>
                <a:ea typeface="ＭＳ Ｐゴシック" charset="0"/>
                <a:cs typeface="ＭＳ Ｐゴシック" charset="0"/>
              </a:rPr>
              <a:t>Efficiencies and coefficients</a:t>
            </a:r>
          </a:p>
        </p:txBody>
      </p:sp>
      <p:sp>
        <p:nvSpPr>
          <p:cNvPr id="62466"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Efficiency = output / input</a:t>
            </a:r>
          </a:p>
          <a:p>
            <a:r>
              <a:rPr lang="en-US" dirty="0">
                <a:latin typeface="Arial" charset="0"/>
                <a:ea typeface="ＭＳ Ｐゴシック" charset="0"/>
                <a:cs typeface="ＭＳ Ｐゴシック" charset="0"/>
              </a:rPr>
              <a:t>Coefficient = input / output</a:t>
            </a:r>
          </a:p>
          <a:p>
            <a:pPr lvl="1"/>
            <a:r>
              <a:rPr lang="en-US" dirty="0">
                <a:latin typeface="Arial" charset="0"/>
                <a:ea typeface="ＭＳ Ｐゴシック" charset="0"/>
              </a:rPr>
              <a:t>Coefficients make more sense where there are multiple inputs</a:t>
            </a:r>
          </a:p>
          <a:p>
            <a:r>
              <a:rPr lang="en-US" dirty="0">
                <a:latin typeface="Arial" charset="0"/>
                <a:ea typeface="ＭＳ Ｐゴシック" charset="0"/>
                <a:cs typeface="ＭＳ Ｐゴシック" charset="0"/>
              </a:rPr>
              <a:t>Where the input-unit and output-unit are the same, these parameters are unitless. For several sectors in GCAM, however, the input-unit and output-unit differ, e.g.:</a:t>
            </a:r>
          </a:p>
          <a:p>
            <a:pPr lvl="1"/>
            <a:r>
              <a:rPr lang="en-US" dirty="0">
                <a:latin typeface="Arial" charset="0"/>
                <a:ea typeface="ＭＳ Ｐゴシック" charset="0"/>
              </a:rPr>
              <a:t>Transportation </a:t>
            </a:r>
            <a:r>
              <a:rPr lang="en-US" dirty="0" err="1">
                <a:latin typeface="Arial" charset="0"/>
                <a:ea typeface="ＭＳ Ｐゴシック" charset="0"/>
              </a:rPr>
              <a:t>coef</a:t>
            </a:r>
            <a:r>
              <a:rPr lang="en-US" dirty="0">
                <a:latin typeface="Arial" charset="0"/>
                <a:ea typeface="ＭＳ Ｐゴシック" charset="0"/>
              </a:rPr>
              <a:t>: BTUs fuel per vehicle kilometer</a:t>
            </a:r>
          </a:p>
          <a:p>
            <a:pPr lvl="1"/>
            <a:r>
              <a:rPr lang="en-US" dirty="0">
                <a:latin typeface="Arial" charset="0"/>
                <a:ea typeface="ＭＳ Ｐゴシック" charset="0"/>
              </a:rPr>
              <a:t>Cement </a:t>
            </a:r>
            <a:r>
              <a:rPr lang="en-US" dirty="0" err="1">
                <a:latin typeface="Arial" charset="0"/>
                <a:ea typeface="ＭＳ Ｐゴシック" charset="0"/>
              </a:rPr>
              <a:t>coef</a:t>
            </a:r>
            <a:r>
              <a:rPr lang="en-US" dirty="0">
                <a:latin typeface="Arial" charset="0"/>
                <a:ea typeface="ＭＳ Ｐゴシック" charset="0"/>
              </a:rPr>
              <a:t>: GJ of energy per kg of cement</a:t>
            </a:r>
          </a:p>
          <a:p>
            <a:pPr lvl="1"/>
            <a:r>
              <a:rPr lang="en-US" dirty="0">
                <a:latin typeface="Arial" charset="0"/>
                <a:ea typeface="ＭＳ Ｐゴシック" charset="0"/>
              </a:rPr>
              <a:t>Fertilizer </a:t>
            </a:r>
            <a:r>
              <a:rPr lang="en-US" dirty="0" err="1">
                <a:latin typeface="Arial" charset="0"/>
                <a:ea typeface="ＭＳ Ｐゴシック" charset="0"/>
              </a:rPr>
              <a:t>coef</a:t>
            </a:r>
            <a:r>
              <a:rPr lang="en-US" dirty="0">
                <a:latin typeface="Arial" charset="0"/>
                <a:ea typeface="ＭＳ Ｐゴシック" charset="0"/>
              </a:rPr>
              <a:t>: GJ of energy per kg of N fertilizer</a:t>
            </a:r>
          </a:p>
          <a:p>
            <a:pPr lvl="1"/>
            <a:r>
              <a:rPr lang="en-US" dirty="0">
                <a:latin typeface="Arial" charset="0"/>
                <a:ea typeface="ＭＳ Ｐゴシック" charset="0"/>
              </a:rPr>
              <a:t>Nuclear fuel efficiency: GJ of energy per kg of uranium</a:t>
            </a:r>
          </a:p>
          <a:p>
            <a:pPr lvl="1"/>
            <a:endParaRPr lang="en-US" dirty="0">
              <a:latin typeface="Arial" charset="0"/>
              <a:ea typeface="ＭＳ Ｐゴシック" charset="0"/>
            </a:endParaRPr>
          </a:p>
        </p:txBody>
      </p:sp>
    </p:spTree>
    <p:extLst>
      <p:ext uri="{BB962C8B-B14F-4D97-AF65-F5344CB8AC3E}">
        <p14:creationId xmlns:p14="http://schemas.microsoft.com/office/powerpoint/2010/main" val="244477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FA164720-6FC0-CD46-BFFD-8EB494FB943A}" type="slidenum">
              <a:rPr lang="en-US" sz="1080"/>
              <a:pPr eaLnBrk="1" hangingPunct="1"/>
              <a:t>86</a:t>
            </a:fld>
            <a:endParaRPr lang="en-US" sz="1080"/>
          </a:p>
        </p:txBody>
      </p:sp>
      <p:sp>
        <p:nvSpPr>
          <p:cNvPr id="60417" name="Title 1"/>
          <p:cNvSpPr>
            <a:spLocks noGrp="1"/>
          </p:cNvSpPr>
          <p:nvPr>
            <p:ph type="title"/>
          </p:nvPr>
        </p:nvSpPr>
        <p:spPr/>
        <p:txBody>
          <a:bodyPr/>
          <a:lstStyle/>
          <a:p>
            <a:r>
              <a:rPr lang="en-US">
                <a:latin typeface="Arial" charset="0"/>
                <a:ea typeface="ＭＳ Ｐゴシック" charset="0"/>
                <a:cs typeface="ＭＳ Ｐゴシック" charset="0"/>
              </a:rPr>
              <a:t>Logit-exponents and fuel-switching</a:t>
            </a:r>
          </a:p>
        </p:txBody>
      </p:sp>
      <p:sp>
        <p:nvSpPr>
          <p:cNvPr id="60418"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The </a:t>
            </a:r>
            <a:r>
              <a:rPr lang="en-US" dirty="0" err="1">
                <a:latin typeface="Arial" charset="0"/>
                <a:ea typeface="ＭＳ Ｐゴシック" charset="0"/>
                <a:cs typeface="ＭＳ Ｐゴシック" charset="0"/>
              </a:rPr>
              <a:t>logit</a:t>
            </a:r>
            <a:r>
              <a:rPr lang="en-US" dirty="0">
                <a:latin typeface="Arial" charset="0"/>
                <a:ea typeface="ＭＳ Ｐゴシック" charset="0"/>
                <a:cs typeface="ＭＳ Ｐゴシック" charset="0"/>
              </a:rPr>
              <a:t> exponents control the degree of switching between technologies or fuels in response to price changes</a:t>
            </a:r>
          </a:p>
          <a:p>
            <a:pPr lvl="1"/>
            <a:r>
              <a:rPr lang="en-US" dirty="0">
                <a:latin typeface="Arial" charset="0"/>
                <a:ea typeface="ＭＳ Ｐゴシック" charset="0"/>
              </a:rPr>
              <a:t>Low values = low fuel-switching = strong influence of base year shares even far into the future</a:t>
            </a:r>
          </a:p>
          <a:p>
            <a:pPr lvl="1"/>
            <a:r>
              <a:rPr lang="en-US" dirty="0">
                <a:latin typeface="Arial" charset="0"/>
                <a:ea typeface="ＭＳ Ｐゴシック" charset="0"/>
              </a:rPr>
              <a:t>High values tend towards winner-take-all responses in response to changes in costs</a:t>
            </a:r>
          </a:p>
        </p:txBody>
      </p:sp>
      <p:graphicFrame>
        <p:nvGraphicFramePr>
          <p:cNvPr id="60420" name="Object 3"/>
          <p:cNvGraphicFramePr>
            <a:graphicFrameLocks noChangeAspect="1"/>
          </p:cNvGraphicFramePr>
          <p:nvPr/>
        </p:nvGraphicFramePr>
        <p:xfrm>
          <a:off x="2434591" y="4865370"/>
          <a:ext cx="2678430" cy="1190626"/>
        </p:xfrm>
        <a:graphic>
          <a:graphicData uri="http://schemas.openxmlformats.org/presentationml/2006/ole">
            <mc:AlternateContent xmlns:mc="http://schemas.openxmlformats.org/markup-compatibility/2006">
              <mc:Choice xmlns:v="urn:schemas-microsoft-com:vml" Requires="v">
                <p:oleObj spid="_x0000_s5599" name="Equation" r:id="rId3" imgW="1143000" imgH="508000" progId="Equation.3">
                  <p:embed/>
                </p:oleObj>
              </mc:Choice>
              <mc:Fallback>
                <p:oleObj name="Equation" r:id="rId3" imgW="1143000" imgH="508000" progId="Equation.3">
                  <p:embed/>
                  <p:pic>
                    <p:nvPicPr>
                      <p:cNvPr id="6042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591" y="4865370"/>
                        <a:ext cx="2678430" cy="11906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60421" name="Picture 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766745" y="4236720"/>
            <a:ext cx="5501640" cy="3307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674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BB94223-246F-E345-A5C3-E6E2CB7494F4}" type="slidenum">
              <a:rPr lang="en-US" sz="1080"/>
              <a:pPr eaLnBrk="1" hangingPunct="1"/>
              <a:t>87</a:t>
            </a:fld>
            <a:endParaRPr lang="en-US" sz="1080"/>
          </a:p>
        </p:txBody>
      </p:sp>
      <p:sp>
        <p:nvSpPr>
          <p:cNvPr id="61441" name="Title 1"/>
          <p:cNvSpPr>
            <a:spLocks noGrp="1"/>
          </p:cNvSpPr>
          <p:nvPr>
            <p:ph type="title"/>
          </p:nvPr>
        </p:nvSpPr>
        <p:spPr/>
        <p:txBody>
          <a:bodyPr/>
          <a:lstStyle/>
          <a:p>
            <a:r>
              <a:rPr lang="en-US">
                <a:latin typeface="Arial" charset="0"/>
                <a:ea typeface="ＭＳ Ｐゴシック" charset="0"/>
                <a:cs typeface="ＭＳ Ｐゴシック" charset="0"/>
              </a:rPr>
              <a:t>Share-weights</a:t>
            </a:r>
          </a:p>
        </p:txBody>
      </p:sp>
      <p:sp>
        <p:nvSpPr>
          <p:cNvPr id="61442" name="Content Placeholder 2"/>
          <p:cNvSpPr>
            <a:spLocks noGrp="1"/>
          </p:cNvSpPr>
          <p:nvPr>
            <p:ph sz="quarter" idx="20"/>
          </p:nvPr>
        </p:nvSpPr>
        <p:spPr/>
        <p:txBody>
          <a:bodyPr/>
          <a:lstStyle/>
          <a:p>
            <a:r>
              <a:rPr lang="en-US">
                <a:latin typeface="Arial" charset="0"/>
                <a:ea typeface="ＭＳ Ｐゴシック" charset="0"/>
                <a:cs typeface="ＭＳ Ｐゴシック" charset="0"/>
              </a:rPr>
              <a:t>The roles of the share-weight</a:t>
            </a:r>
          </a:p>
          <a:p>
            <a:pPr lvl="1"/>
            <a:r>
              <a:rPr lang="en-US">
                <a:latin typeface="Arial" charset="0"/>
                <a:ea typeface="ＭＳ Ｐゴシック" charset="0"/>
              </a:rPr>
              <a:t>Calibration parameter</a:t>
            </a:r>
          </a:p>
          <a:p>
            <a:pPr lvl="1"/>
            <a:r>
              <a:rPr lang="en-US">
                <a:latin typeface="Arial" charset="0"/>
                <a:ea typeface="ＭＳ Ｐゴシック" charset="0"/>
              </a:rPr>
              <a:t>Phasing in new technologies</a:t>
            </a:r>
          </a:p>
          <a:p>
            <a:pPr lvl="1"/>
            <a:r>
              <a:rPr lang="en-US">
                <a:latin typeface="Arial" charset="0"/>
                <a:ea typeface="ＭＳ Ｐゴシック" charset="0"/>
              </a:rPr>
              <a:t>Allows gradual movement away from the base year</a:t>
            </a:r>
            <a:r>
              <a:rPr lang="ja-JP" altLang="en-US">
                <a:latin typeface="Arial" charset="0"/>
                <a:ea typeface="ＭＳ Ｐゴシック" charset="0"/>
              </a:rPr>
              <a:t>’</a:t>
            </a:r>
            <a:r>
              <a:rPr lang="en-US" altLang="ja-JP">
                <a:latin typeface="Arial" charset="0"/>
                <a:ea typeface="ＭＳ Ｐゴシック" charset="0"/>
              </a:rPr>
              <a:t>s calibrated share weight values</a:t>
            </a:r>
            <a:endParaRPr lang="en-US">
              <a:latin typeface="Arial" charset="0"/>
              <a:ea typeface="ＭＳ Ｐゴシック" charset="0"/>
            </a:endParaRPr>
          </a:p>
        </p:txBody>
      </p:sp>
      <p:pic>
        <p:nvPicPr>
          <p:cNvPr id="6144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23186" y="4076700"/>
            <a:ext cx="3160394" cy="3307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62676" y="4048126"/>
            <a:ext cx="2861310" cy="3307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2"/>
          <p:cNvSpPr txBox="1">
            <a:spLocks/>
          </p:cNvSpPr>
          <p:nvPr/>
        </p:nvSpPr>
        <p:spPr bwMode="auto">
          <a:xfrm>
            <a:off x="9538336" y="4457700"/>
            <a:ext cx="3097530" cy="2097406"/>
          </a:xfrm>
          <a:prstGeom prst="rect">
            <a:avLst/>
          </a:prstGeom>
          <a:noFill/>
          <a:ln w="9525">
            <a:noFill/>
            <a:miter lim="800000"/>
            <a:headEnd/>
            <a:tailEnd/>
          </a:ln>
        </p:spPr>
        <p:txBody>
          <a:bodyPr lIns="0" tIns="0" rIns="0" bIns="0"/>
          <a:lstStyle/>
          <a:p>
            <a:pPr marL="411480" indent="-411480" eaLnBrk="0" hangingPunct="0">
              <a:lnSpc>
                <a:spcPct val="85000"/>
              </a:lnSpc>
              <a:spcBef>
                <a:spcPct val="30000"/>
              </a:spcBef>
              <a:buClr>
                <a:schemeClr val="folHlink"/>
              </a:buClr>
              <a:buBlip>
                <a:blip r:embed="rId4"/>
              </a:buBlip>
              <a:defRPr/>
            </a:pPr>
            <a:r>
              <a:rPr lang="en-US" sz="2400" kern="0" dirty="0">
                <a:ea typeface="ＭＳ Ｐゴシック" pitchFamily="-109" charset="-128"/>
              </a:rPr>
              <a:t>Without any phase-in, markets rapidly transition in response to introductions of new technologies</a:t>
            </a:r>
          </a:p>
        </p:txBody>
      </p:sp>
    </p:spTree>
    <p:extLst>
      <p:ext uri="{BB962C8B-B14F-4D97-AF65-F5344CB8AC3E}">
        <p14:creationId xmlns:p14="http://schemas.microsoft.com/office/powerpoint/2010/main" val="19652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A4B466A9-86DA-274A-A31C-641DDFED2FD0}" type="slidenum">
              <a:rPr lang="en-US" sz="1080"/>
              <a:pPr eaLnBrk="1" hangingPunct="1"/>
              <a:t>88</a:t>
            </a:fld>
            <a:endParaRPr lang="en-US" sz="1080"/>
          </a:p>
        </p:txBody>
      </p:sp>
      <p:sp>
        <p:nvSpPr>
          <p:cNvPr id="63489" name="Title 1"/>
          <p:cNvSpPr>
            <a:spLocks noGrp="1"/>
          </p:cNvSpPr>
          <p:nvPr>
            <p:ph type="title"/>
          </p:nvPr>
        </p:nvSpPr>
        <p:spPr/>
        <p:txBody>
          <a:bodyPr/>
          <a:lstStyle/>
          <a:p>
            <a:r>
              <a:rPr lang="en-US">
                <a:latin typeface="Arial" charset="0"/>
                <a:ea typeface="ＭＳ Ｐゴシック" charset="0"/>
                <a:cs typeface="ＭＳ Ｐゴシック" charset="0"/>
              </a:rPr>
              <a:t>Interpolation</a:t>
            </a:r>
          </a:p>
        </p:txBody>
      </p:sp>
      <p:sp>
        <p:nvSpPr>
          <p:cNvPr id="63490"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Interpolation is primarily used for defining share-weight pathways into the future</a:t>
            </a:r>
          </a:p>
          <a:p>
            <a:pPr lvl="1"/>
            <a:r>
              <a:rPr lang="en-US" dirty="0">
                <a:latin typeface="Arial" charset="0"/>
                <a:ea typeface="ＭＳ Ｐゴシック" charset="0"/>
                <a:cs typeface="ＭＳ Ｐゴシック" charset="0"/>
              </a:rPr>
              <a:t>Fixed: carry the </a:t>
            </a:r>
            <a:r>
              <a:rPr lang="en-US" dirty="0" err="1">
                <a:latin typeface="Arial" charset="0"/>
                <a:ea typeface="ＭＳ Ｐゴシック" charset="0"/>
                <a:cs typeface="ＭＳ Ｐゴシック" charset="0"/>
              </a:rPr>
              <a:t>shareweight</a:t>
            </a:r>
            <a:r>
              <a:rPr lang="en-US" dirty="0">
                <a:latin typeface="Arial" charset="0"/>
                <a:ea typeface="ＭＳ Ｐゴシック" charset="0"/>
                <a:cs typeface="ＭＳ Ｐゴシック" charset="0"/>
              </a:rPr>
              <a:t> in the “from-year” to the “to-year” with no changes. Requires a from-value.</a:t>
            </a:r>
          </a:p>
          <a:p>
            <a:pPr lvl="1"/>
            <a:r>
              <a:rPr lang="en-US" dirty="0">
                <a:latin typeface="Arial" charset="0"/>
                <a:ea typeface="ＭＳ Ｐゴシック" charset="0"/>
                <a:cs typeface="ＭＳ Ｐゴシック" charset="0"/>
              </a:rPr>
              <a:t>Linear: linearly interpolate. Requires a from-value and a to-value, which can be set within the interpolation rule, or in the share-weight parameter.</a:t>
            </a:r>
          </a:p>
          <a:p>
            <a:pPr lvl="1"/>
            <a:r>
              <a:rPr lang="en-US" dirty="0">
                <a:latin typeface="Arial" charset="0"/>
                <a:ea typeface="ＭＳ Ｐゴシック" charset="0"/>
                <a:cs typeface="ＭＳ Ｐゴシック" charset="0"/>
              </a:rPr>
              <a:t>S-curve: s-curve shaped function. Requires a from-value and a to-value. Note that the to-year doesn’t need to be a model time period, but if it isn’t, need to set the “to-value” within the rule.</a:t>
            </a:r>
            <a:endParaRPr lang="en-US" dirty="0">
              <a:latin typeface="Arial" charset="0"/>
              <a:ea typeface="ＭＳ Ｐゴシック" charset="0"/>
            </a:endParaRPr>
          </a:p>
        </p:txBody>
      </p:sp>
      <p:pic>
        <p:nvPicPr>
          <p:cNvPr id="2" name="Picture 1" descr="xml_inter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0" y="5595561"/>
            <a:ext cx="8961120" cy="1615440"/>
          </a:xfrm>
          <a:prstGeom prst="rect">
            <a:avLst/>
          </a:prstGeom>
        </p:spPr>
      </p:pic>
    </p:spTree>
    <p:extLst>
      <p:ext uri="{BB962C8B-B14F-4D97-AF65-F5344CB8AC3E}">
        <p14:creationId xmlns:p14="http://schemas.microsoft.com/office/powerpoint/2010/main" val="153310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E909C1-AB71-B347-9633-78FC8FF396AE}"/>
              </a:ext>
            </a:extLst>
          </p:cNvPr>
          <p:cNvSpPr>
            <a:spLocks noGrp="1"/>
          </p:cNvSpPr>
          <p:nvPr>
            <p:ph type="sldNum" sz="quarter" idx="12"/>
          </p:nvPr>
        </p:nvSpPr>
        <p:spPr/>
        <p:txBody>
          <a:bodyPr/>
          <a:lstStyle/>
          <a:p>
            <a:fld id="{FE7A4BB3-E848-5A44-82DF-322201952CD8}" type="slidenum">
              <a:rPr lang="en-US" smtClean="0"/>
              <a:pPr/>
              <a:t>89</a:t>
            </a:fld>
            <a:endParaRPr lang="en-US" dirty="0"/>
          </a:p>
        </p:txBody>
      </p:sp>
    </p:spTree>
    <p:extLst>
      <p:ext uri="{BB962C8B-B14F-4D97-AF65-F5344CB8AC3E}">
        <p14:creationId xmlns:p14="http://schemas.microsoft.com/office/powerpoint/2010/main" val="169207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133E6-8EEF-5E40-8DCC-7CB5FA9D1C6C}"/>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23B15816-43BF-5340-9F18-32481F190D7B}"/>
              </a:ext>
            </a:extLst>
          </p:cNvPr>
          <p:cNvSpPr>
            <a:spLocks noGrp="1"/>
          </p:cNvSpPr>
          <p:nvPr>
            <p:ph type="title"/>
          </p:nvPr>
        </p:nvSpPr>
        <p:spPr/>
        <p:txBody>
          <a:bodyPr/>
          <a:lstStyle/>
          <a:p>
            <a:r>
              <a:rPr lang="en-US" dirty="0"/>
              <a:t>Building the GCAM data system</a:t>
            </a:r>
          </a:p>
        </p:txBody>
      </p:sp>
      <p:sp>
        <p:nvSpPr>
          <p:cNvPr id="4" name="Content Placeholder 3">
            <a:extLst>
              <a:ext uri="{FF2B5EF4-FFF2-40B4-BE49-F238E27FC236}">
                <a16:creationId xmlns:a16="http://schemas.microsoft.com/office/drawing/2014/main" id="{84F6FBAF-EC9D-784D-B35A-C0C552BD2238}"/>
              </a:ext>
            </a:extLst>
          </p:cNvPr>
          <p:cNvSpPr>
            <a:spLocks noGrp="1"/>
          </p:cNvSpPr>
          <p:nvPr>
            <p:ph sz="quarter" idx="20"/>
          </p:nvPr>
        </p:nvSpPr>
        <p:spPr>
          <a:xfrm>
            <a:off x="1371600" y="2057399"/>
            <a:ext cx="8242479" cy="5486401"/>
          </a:xfrm>
        </p:spPr>
        <p:txBody>
          <a:bodyPr/>
          <a:lstStyle/>
          <a:p>
            <a:r>
              <a:rPr lang="en-US" dirty="0"/>
              <a:t>From R, </a:t>
            </a:r>
          </a:p>
          <a:p>
            <a:pPr lvl="1"/>
            <a:r>
              <a:rPr lang="en-US" dirty="0"/>
              <a:t>Navigate to the data system (input/</a:t>
            </a:r>
            <a:r>
              <a:rPr lang="en-US" dirty="0" err="1"/>
              <a:t>gcamdata</a:t>
            </a:r>
            <a:r>
              <a:rPr lang="en-US" dirty="0"/>
              <a:t>) and open the project file (</a:t>
            </a:r>
            <a:r>
              <a:rPr lang="en-US" dirty="0" err="1"/>
              <a:t>gcamdata.Rproj</a:t>
            </a:r>
            <a:r>
              <a:rPr lang="en-US" dirty="0"/>
              <a:t>)</a:t>
            </a:r>
          </a:p>
          <a:p>
            <a:pPr lvl="1"/>
            <a:r>
              <a:rPr lang="en-US" dirty="0"/>
              <a:t>Build the package (either from the </a:t>
            </a:r>
            <a:r>
              <a:rPr lang="en-US" dirty="0" err="1"/>
              <a:t>Rstudio</a:t>
            </a:r>
            <a:r>
              <a:rPr lang="en-US" dirty="0"/>
              <a:t> `Build &amp; Reload` option or by typing `library(</a:t>
            </a:r>
            <a:r>
              <a:rPr lang="en-US" dirty="0" err="1"/>
              <a:t>gcamdata</a:t>
            </a:r>
            <a:r>
              <a:rPr lang="en-US" dirty="0"/>
              <a:t>)`)</a:t>
            </a:r>
          </a:p>
          <a:p>
            <a:pPr lvl="1"/>
            <a:r>
              <a:rPr lang="en-US" dirty="0"/>
              <a:t>Run the driver (`driver(</a:t>
            </a:r>
            <a:r>
              <a:rPr lang="en-US" dirty="0" err="1"/>
              <a:t>write_output</a:t>
            </a:r>
            <a:r>
              <a:rPr lang="en-US" dirty="0"/>
              <a:t>=FALSE, </a:t>
            </a:r>
            <a:r>
              <a:rPr lang="en-US" dirty="0" err="1"/>
              <a:t>write_xml</a:t>
            </a:r>
            <a:r>
              <a:rPr lang="en-US" dirty="0"/>
              <a:t>=TRUE)`)</a:t>
            </a:r>
          </a:p>
          <a:p>
            <a:pPr lvl="1"/>
            <a:endParaRPr lang="en-US" dirty="0"/>
          </a:p>
          <a:p>
            <a:r>
              <a:rPr lang="en-US" dirty="0"/>
              <a:t>From a command prompt,</a:t>
            </a:r>
          </a:p>
          <a:p>
            <a:pPr lvl="1"/>
            <a:r>
              <a:rPr lang="en-US" dirty="0"/>
              <a:t>Navigate to the top of the repository (</a:t>
            </a:r>
            <a:r>
              <a:rPr lang="en-US" dirty="0" err="1"/>
              <a:t>gcam</a:t>
            </a:r>
            <a:r>
              <a:rPr lang="en-US" dirty="0"/>
              <a:t>-core)</a:t>
            </a:r>
          </a:p>
          <a:p>
            <a:pPr lvl="1"/>
            <a:r>
              <a:rPr lang="en-US" dirty="0"/>
              <a:t>Type `make xml`</a:t>
            </a:r>
          </a:p>
          <a:p>
            <a:pPr lvl="1"/>
            <a:endParaRPr lang="en-US" dirty="0"/>
          </a:p>
          <a:p>
            <a:r>
              <a:rPr lang="en-US" dirty="0"/>
              <a:t>xml outputs will be saved in `input/</a:t>
            </a:r>
            <a:r>
              <a:rPr lang="en-US" dirty="0" err="1"/>
              <a:t>gcamdata</a:t>
            </a:r>
            <a:r>
              <a:rPr lang="en-US" dirty="0"/>
              <a:t>/xml` when the data system finishes</a:t>
            </a:r>
          </a:p>
          <a:p>
            <a:pPr lvl="1"/>
            <a:endParaRPr lang="en-US" dirty="0"/>
          </a:p>
        </p:txBody>
      </p:sp>
      <p:pic>
        <p:nvPicPr>
          <p:cNvPr id="7" name="Picture 6">
            <a:extLst>
              <a:ext uri="{FF2B5EF4-FFF2-40B4-BE49-F238E27FC236}">
                <a16:creationId xmlns:a16="http://schemas.microsoft.com/office/drawing/2014/main" id="{4BF5585F-DEF9-D144-B80E-87BA15E8FA37}"/>
              </a:ext>
            </a:extLst>
          </p:cNvPr>
          <p:cNvPicPr>
            <a:picLocks noChangeAspect="1"/>
          </p:cNvPicPr>
          <p:nvPr/>
        </p:nvPicPr>
        <p:blipFill>
          <a:blip r:embed="rId3"/>
          <a:stretch>
            <a:fillRect/>
          </a:stretch>
        </p:blipFill>
        <p:spPr>
          <a:xfrm>
            <a:off x="9614079" y="1832785"/>
            <a:ext cx="4774019" cy="2322204"/>
          </a:xfrm>
          <a:prstGeom prst="rect">
            <a:avLst/>
          </a:prstGeom>
        </p:spPr>
      </p:pic>
      <p:pic>
        <p:nvPicPr>
          <p:cNvPr id="9" name="Picture 8">
            <a:extLst>
              <a:ext uri="{FF2B5EF4-FFF2-40B4-BE49-F238E27FC236}">
                <a16:creationId xmlns:a16="http://schemas.microsoft.com/office/drawing/2014/main" id="{75708150-3495-D64B-93A4-92FD5D6B11FB}"/>
              </a:ext>
            </a:extLst>
          </p:cNvPr>
          <p:cNvPicPr>
            <a:picLocks noChangeAspect="1"/>
          </p:cNvPicPr>
          <p:nvPr/>
        </p:nvPicPr>
        <p:blipFill>
          <a:blip r:embed="rId4"/>
          <a:stretch>
            <a:fillRect/>
          </a:stretch>
        </p:blipFill>
        <p:spPr>
          <a:xfrm>
            <a:off x="9614079" y="4405863"/>
            <a:ext cx="4892859" cy="2677225"/>
          </a:xfrm>
          <a:prstGeom prst="rect">
            <a:avLst/>
          </a:prstGeom>
        </p:spPr>
      </p:pic>
    </p:spTree>
    <p:extLst>
      <p:ext uri="{BB962C8B-B14F-4D97-AF65-F5344CB8AC3E}">
        <p14:creationId xmlns:p14="http://schemas.microsoft.com/office/powerpoint/2010/main" val="356508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9.potx" id="{B8E5E1D6-484E-4E18-B366-2465010C1150}" vid="{D02451A5-06EE-4263-9DB9-0254920C5208}"/>
    </a:ext>
  </a:extLst>
</a:theme>
</file>

<file path=ppt/theme/theme2.xml><?xml version="1.0" encoding="utf-8"?>
<a:theme xmlns:a="http://schemas.openxmlformats.org/drawingml/2006/main" name="PNNL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NNL_Presentation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NNL_Presentation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NNL_Presentatio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NNL_Presentation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NNL_Presentatio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NNL_Presentatio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NNL_Presentatio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8">
        <a:dk1>
          <a:srgbClr val="000000"/>
        </a:dk1>
        <a:lt1>
          <a:srgbClr val="FFFFFF"/>
        </a:lt1>
        <a:dk2>
          <a:srgbClr val="000000"/>
        </a:dk2>
        <a:lt2>
          <a:srgbClr val="000000"/>
        </a:lt2>
        <a:accent1>
          <a:srgbClr val="000099"/>
        </a:accent1>
        <a:accent2>
          <a:srgbClr val="FFCC00"/>
        </a:accent2>
        <a:accent3>
          <a:srgbClr val="FFFFFF"/>
        </a:accent3>
        <a:accent4>
          <a:srgbClr val="000000"/>
        </a:accent4>
        <a:accent5>
          <a:srgbClr val="AAAACA"/>
        </a:accent5>
        <a:accent6>
          <a:srgbClr val="E7B900"/>
        </a:accent6>
        <a:hlink>
          <a:srgbClr val="CC3300"/>
        </a:hlink>
        <a:folHlink>
          <a:srgbClr val="800000"/>
        </a:folHlink>
      </a:clrScheme>
      <a:clrMap bg1="lt1" tx1="dk1" bg2="lt2" tx2="dk2" accent1="accent1" accent2="accent2" accent3="accent3" accent4="accent4" accent5="accent5" accent6="accent6" hlink="hlink" folHlink="folHlink"/>
    </a:extraClrScheme>
    <a:extraClrScheme>
      <a:clrScheme name="PNNL_Presentation_Template 9">
        <a:dk1>
          <a:srgbClr val="000000"/>
        </a:dk1>
        <a:lt1>
          <a:srgbClr val="FFFFFF"/>
        </a:lt1>
        <a:dk2>
          <a:srgbClr val="000000"/>
        </a:dk2>
        <a:lt2>
          <a:srgbClr val="4D4D4D"/>
        </a:lt2>
        <a:accent1>
          <a:srgbClr val="000099"/>
        </a:accent1>
        <a:accent2>
          <a:srgbClr val="FFCC00"/>
        </a:accent2>
        <a:accent3>
          <a:srgbClr val="FFFFFF"/>
        </a:accent3>
        <a:accent4>
          <a:srgbClr val="000000"/>
        </a:accent4>
        <a:accent5>
          <a:srgbClr val="AAAACA"/>
        </a:accent5>
        <a:accent6>
          <a:srgbClr val="E7B900"/>
        </a:accent6>
        <a:hlink>
          <a:srgbClr val="006600"/>
        </a:hlink>
        <a:folHlink>
          <a:srgbClr val="CC3300"/>
        </a:folHlink>
      </a:clrScheme>
      <a:clrMap bg1="lt1" tx1="dk1" bg2="lt2" tx2="dk2" accent1="accent1" accent2="accent2" accent3="accent3" accent4="accent4" accent5="accent5" accent6="accent6" hlink="hlink" folHlink="folHlink"/>
    </a:extraClrScheme>
    <a:extraClrScheme>
      <a:clrScheme name="PNNL_Presentation_Template 10">
        <a:dk1>
          <a:srgbClr val="000000"/>
        </a:dk1>
        <a:lt1>
          <a:srgbClr val="FFFFFF"/>
        </a:lt1>
        <a:dk2>
          <a:srgbClr val="000000"/>
        </a:dk2>
        <a:lt2>
          <a:srgbClr val="4D4D4D"/>
        </a:lt2>
        <a:accent1>
          <a:srgbClr val="336699"/>
        </a:accent1>
        <a:accent2>
          <a:srgbClr val="FFCC00"/>
        </a:accent2>
        <a:accent3>
          <a:srgbClr val="FFFFFF"/>
        </a:accent3>
        <a:accent4>
          <a:srgbClr val="000000"/>
        </a:accent4>
        <a:accent5>
          <a:srgbClr val="ADB8CA"/>
        </a:accent5>
        <a:accent6>
          <a:srgbClr val="E7B900"/>
        </a:accent6>
        <a:hlink>
          <a:srgbClr val="008080"/>
        </a:hlink>
        <a:folHlink>
          <a:srgbClr val="990033"/>
        </a:folHlink>
      </a:clrScheme>
      <a:clrMap bg1="lt1" tx1="dk1" bg2="lt2" tx2="dk2" accent1="accent1" accent2="accent2" accent3="accent3" accent4="accent4" accent5="accent5" accent6="accent6" hlink="hlink" folHlink="folHlink"/>
    </a:extraClrScheme>
    <a:extraClrScheme>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14660</TotalTime>
  <Words>6646</Words>
  <Application>Microsoft Macintosh PowerPoint</Application>
  <PresentationFormat>Custom</PresentationFormat>
  <Paragraphs>690</Paragraphs>
  <Slides>89</Slides>
  <Notes>11</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89</vt:i4>
      </vt:variant>
    </vt:vector>
  </HeadingPairs>
  <TitlesOfParts>
    <vt:vector size="95" baseType="lpstr">
      <vt:lpstr>Arial</vt:lpstr>
      <vt:lpstr>Calibri</vt:lpstr>
      <vt:lpstr>Wingdings</vt:lpstr>
      <vt:lpstr>PNNL_Option_4</vt:lpstr>
      <vt:lpstr>PNNL_PowerPoint_Template</vt:lpstr>
      <vt:lpstr>Equation</vt:lpstr>
      <vt:lpstr>GCAM Tutorial</vt:lpstr>
      <vt:lpstr>General Outline</vt:lpstr>
      <vt:lpstr>Preliminary: software to download</vt:lpstr>
      <vt:lpstr>Preliminary: software to download</vt:lpstr>
      <vt:lpstr>Part 1: Running the GCAM Reference Scenario</vt:lpstr>
      <vt:lpstr>The GCAM repository</vt:lpstr>
      <vt:lpstr>Building GCAM</vt:lpstr>
      <vt:lpstr>Building GCAM</vt:lpstr>
      <vt:lpstr>Building the GCAM data system</vt:lpstr>
      <vt:lpstr>Building the GCAM data system with driver_drake</vt:lpstr>
      <vt:lpstr>The GCAM Configuration File</vt:lpstr>
      <vt:lpstr>The GCAM Configuration File</vt:lpstr>
      <vt:lpstr>The GCAM Configuration File: Files</vt:lpstr>
      <vt:lpstr>The GCAM Configuration File: Scenario Components</vt:lpstr>
      <vt:lpstr>The GCAM Configuration File: Strings, Bools, Ints, Doubles</vt:lpstr>
      <vt:lpstr>GCAM Parallel</vt:lpstr>
      <vt:lpstr>Running the GCAM Reference Scenario: Windows</vt:lpstr>
      <vt:lpstr>Running the GCAM Reference Scenario: Mac</vt:lpstr>
      <vt:lpstr>Mac: Security Permissions</vt:lpstr>
      <vt:lpstr>Running the GCAM Reference Scenario: Linux</vt:lpstr>
      <vt:lpstr>Running GCAM</vt:lpstr>
      <vt:lpstr>Output</vt:lpstr>
      <vt:lpstr>The output database</vt:lpstr>
      <vt:lpstr>What is in the GCAM Reference scenario?</vt:lpstr>
      <vt:lpstr>Scenario Components: Climate, Socioeconomics</vt:lpstr>
      <vt:lpstr>Climate</vt:lpstr>
      <vt:lpstr>GDP and population</vt:lpstr>
      <vt:lpstr>Scenario Components: Energy</vt:lpstr>
      <vt:lpstr>General energy system structure</vt:lpstr>
      <vt:lpstr>Resources</vt:lpstr>
      <vt:lpstr>Energy supply</vt:lpstr>
      <vt:lpstr>Energy transformation sectors</vt:lpstr>
      <vt:lpstr>Energy end-use sectors</vt:lpstr>
      <vt:lpstr>Scenario Components: Agriculture and Land Use</vt:lpstr>
      <vt:lpstr>General structure</vt:lpstr>
      <vt:lpstr>Land allocation</vt:lpstr>
      <vt:lpstr>Agricultural production</vt:lpstr>
      <vt:lpstr>Scenario Components: Non-CO2</vt:lpstr>
      <vt:lpstr>Non-CO2 gases</vt:lpstr>
      <vt:lpstr>Queries</vt:lpstr>
      <vt:lpstr>Exporting data to Excel</vt:lpstr>
      <vt:lpstr>Running the diagnostics package</vt:lpstr>
      <vt:lpstr>Running the diagnostics package</vt:lpstr>
      <vt:lpstr>Running the diagnostics package</vt:lpstr>
      <vt:lpstr>Running the diagnostics package</vt:lpstr>
      <vt:lpstr>Exporting, importing runs</vt:lpstr>
      <vt:lpstr>Useful Miscellaneous Info</vt:lpstr>
      <vt:lpstr>Part 2: Running alternative scenarios</vt:lpstr>
      <vt:lpstr>Running alternative scenarios</vt:lpstr>
      <vt:lpstr>The input folder</vt:lpstr>
      <vt:lpstr>Provided policy files</vt:lpstr>
      <vt:lpstr>Configuration</vt:lpstr>
      <vt:lpstr>PowerPoint Presentation</vt:lpstr>
      <vt:lpstr>Cost curves</vt:lpstr>
      <vt:lpstr>Running in batch mode</vt:lpstr>
      <vt:lpstr>Part 3: Changing Input Files</vt:lpstr>
      <vt:lpstr>The gcamdata system</vt:lpstr>
      <vt:lpstr>Modifying the xml input files</vt:lpstr>
      <vt:lpstr>Changing a parameter that is either specified in `input/gcamdata/inst/extdata` or the `constants.R` file in the gcamdata package</vt:lpstr>
      <vt:lpstr>Changing a parameter that is either specified in `input/gcamdata/inst/extdata` or the `constants.R` file in the gcamdata package</vt:lpstr>
      <vt:lpstr>Changing a parameter that is either specified in `input/gcamdata/inst/extdata` or the `constants.R` file in the gcamdata package</vt:lpstr>
      <vt:lpstr>Changing a parameter that is either specified in `input/gcamdata/inst/extdata` or the `constants.R` file in the gcamdata package</vt:lpstr>
      <vt:lpstr>Changing a parameter or file that is derived in the gcamdata package</vt:lpstr>
      <vt:lpstr>Modifying the structure of a region or sector</vt:lpstr>
      <vt:lpstr>Additional notes for developments you wish to get into the GCAM master</vt:lpstr>
      <vt:lpstr>Part 4: Debugging</vt:lpstr>
      <vt:lpstr>Types of messages</vt:lpstr>
      <vt:lpstr>Configuration/input errors</vt:lpstr>
      <vt:lpstr>Configuration/input errors</vt:lpstr>
      <vt:lpstr>Configuration/input errors</vt:lpstr>
      <vt:lpstr>Configuration/input errors</vt:lpstr>
      <vt:lpstr>Calibration Failures versus Solver Failures</vt:lpstr>
      <vt:lpstr>Errors from changes to input files</vt:lpstr>
      <vt:lpstr>Model not solving</vt:lpstr>
      <vt:lpstr>Model not solving</vt:lpstr>
      <vt:lpstr>Model not solving</vt:lpstr>
      <vt:lpstr>Model not solving</vt:lpstr>
      <vt:lpstr>Model not solving</vt:lpstr>
      <vt:lpstr>Database open while trying to write</vt:lpstr>
      <vt:lpstr>Queries – general</vt:lpstr>
      <vt:lpstr>Part 5: Additional Resources</vt:lpstr>
      <vt:lpstr>Part 6: Theory and meaning of parameters</vt:lpstr>
      <vt:lpstr>Elasticity</vt:lpstr>
      <vt:lpstr>Service price elasticity ≠ fuel price elasticity</vt:lpstr>
      <vt:lpstr>Efficiencies and coefficients</vt:lpstr>
      <vt:lpstr>Logit-exponents and fuel-switching</vt:lpstr>
      <vt:lpstr>Share-weights</vt:lpstr>
      <vt:lpstr>Interpolation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GCAM Tutorial</dc:title>
  <dc:creator>Kate Calvin</dc:creator>
  <cp:lastModifiedBy>Patel, Pralit L</cp:lastModifiedBy>
  <cp:revision>455</cp:revision>
  <dcterms:created xsi:type="dcterms:W3CDTF">2019-10-12T11:56:22Z</dcterms:created>
  <dcterms:modified xsi:type="dcterms:W3CDTF">2021-07-09T19:22:20Z</dcterms:modified>
</cp:coreProperties>
</file>